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Octosquares Compressed" charset="1" panose="02010001040000080307"/>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Open Sans" charset="1" panose="00000000000000000000"/>
      <p:regular r:id="rId25"/>
    </p:embeddedFont>
    <p:embeddedFont>
      <p:font typeface="Open Sans Bold" charset="1" panose="00000000000000000000"/>
      <p:regular r:id="rId26"/>
    </p:embeddedFont>
    <p:embeddedFont>
      <p:font typeface="TT Octosquares" charset="1" panose="02010001040000080307"/>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jpeg" Type="http://schemas.openxmlformats.org/officeDocument/2006/relationships/image"/><Relationship Id="rId12" Target="../media/image2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061681" y="4236352"/>
            <a:ext cx="10164638" cy="1633320"/>
          </a:xfrm>
          <a:prstGeom prst="rect">
            <a:avLst/>
          </a:prstGeom>
        </p:spPr>
        <p:txBody>
          <a:bodyPr anchor="t" rtlCol="false" tIns="0" lIns="0" bIns="0" rIns="0">
            <a:spAutoFit/>
          </a:bodyPr>
          <a:lstStyle/>
          <a:p>
            <a:pPr algn="ctr">
              <a:lnSpc>
                <a:spcPts val="13399"/>
              </a:lnSpc>
              <a:spcBef>
                <a:spcPct val="0"/>
              </a:spcBef>
            </a:pPr>
            <a:r>
              <a:rPr lang="en-US" sz="9571">
                <a:solidFill>
                  <a:srgbClr val="FFFFFF"/>
                </a:solidFill>
                <a:latin typeface="TT Octosquares Compressed"/>
                <a:ea typeface="TT Octosquares Compressed"/>
                <a:cs typeface="TT Octosquares Compressed"/>
                <a:sym typeface="TT Octosquares Compressed"/>
              </a:rPr>
              <a:t>AI DEEP FAKE DETECTTION</a:t>
            </a:r>
          </a:p>
        </p:txBody>
      </p:sp>
      <p:sp>
        <p:nvSpPr>
          <p:cNvPr name="Freeform 9" id="9"/>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90663" y="1137992"/>
            <a:ext cx="14477542" cy="1412887"/>
          </a:xfrm>
          <a:prstGeom prst="rect">
            <a:avLst/>
          </a:prstGeom>
        </p:spPr>
        <p:txBody>
          <a:bodyPr anchor="t" rtlCol="false" tIns="0" lIns="0" bIns="0" rIns="0">
            <a:spAutoFit/>
          </a:bodyPr>
          <a:lstStyle/>
          <a:p>
            <a:pPr algn="ctr">
              <a:lnSpc>
                <a:spcPts val="11579"/>
              </a:lnSpc>
              <a:spcBef>
                <a:spcPct val="0"/>
              </a:spcBef>
            </a:pPr>
            <a:r>
              <a:rPr lang="en-US" sz="8270">
                <a:solidFill>
                  <a:srgbClr val="FFFFFF"/>
                </a:solidFill>
                <a:latin typeface="Canva Sans"/>
                <a:ea typeface="Canva Sans"/>
                <a:cs typeface="Canva Sans"/>
                <a:sym typeface="Canva Sans"/>
              </a:rPr>
              <a:t>SMART INDIAN HACKATHON</a:t>
            </a:r>
          </a:p>
        </p:txBody>
      </p:sp>
      <p:sp>
        <p:nvSpPr>
          <p:cNvPr name="TextBox 15" id="15"/>
          <p:cNvSpPr txBox="true"/>
          <p:nvPr/>
        </p:nvSpPr>
        <p:spPr>
          <a:xfrm rot="0">
            <a:off x="856779" y="6771977"/>
            <a:ext cx="16574442" cy="236220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a:ea typeface="Canva Sans"/>
                <a:cs typeface="Canva Sans"/>
                <a:sym typeface="Canva Sans"/>
              </a:rPr>
              <a:t> </a:t>
            </a:r>
            <a:r>
              <a:rPr lang="en-US" sz="4500">
                <a:solidFill>
                  <a:srgbClr val="FFFFFF"/>
                </a:solidFill>
                <a:latin typeface="Canva Sans Bold"/>
                <a:ea typeface="Canva Sans Bold"/>
                <a:cs typeface="Canva Sans Bold"/>
                <a:sym typeface="Canva Sans Bold"/>
              </a:rPr>
              <a:t>PROBLEM STATEMENT</a:t>
            </a:r>
            <a:r>
              <a:rPr lang="en-US" sz="4500">
                <a:solidFill>
                  <a:srgbClr val="FFFFFF"/>
                </a:solidFill>
                <a:latin typeface="Canva Sans"/>
                <a:ea typeface="Canva Sans"/>
                <a:cs typeface="Canva Sans"/>
                <a:sym typeface="Canva Sans"/>
              </a:rPr>
              <a:t>: Development of AI/ML-based Solution for Detection of Face-Swap Based Deep Fake Videos</a:t>
            </a:r>
          </a:p>
        </p:txBody>
      </p:sp>
      <p:sp>
        <p:nvSpPr>
          <p:cNvPr name="TextBox 16" id="16"/>
          <p:cNvSpPr txBox="true"/>
          <p:nvPr/>
        </p:nvSpPr>
        <p:spPr>
          <a:xfrm rot="0">
            <a:off x="1028700" y="470969"/>
            <a:ext cx="1543169"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TECH TITANS</a:t>
            </a:r>
          </a:p>
        </p:txBody>
      </p:sp>
      <p:grpSp>
        <p:nvGrpSpPr>
          <p:cNvPr name="Group 17" id="17"/>
          <p:cNvGrpSpPr/>
          <p:nvPr/>
        </p:nvGrpSpPr>
        <p:grpSpPr>
          <a:xfrm rot="0">
            <a:off x="4387763" y="3251800"/>
            <a:ext cx="10850238" cy="4315469"/>
            <a:chOff x="0" y="0"/>
            <a:chExt cx="14466984" cy="5753959"/>
          </a:xfrm>
        </p:grpSpPr>
        <p:sp>
          <p:nvSpPr>
            <p:cNvPr name="TextBox 18" id="18"/>
            <p:cNvSpPr txBox="true"/>
            <p:nvPr/>
          </p:nvSpPr>
          <p:spPr>
            <a:xfrm rot="0">
              <a:off x="0" y="561975"/>
              <a:ext cx="14466984" cy="2374833"/>
            </a:xfrm>
            <a:prstGeom prst="rect">
              <a:avLst/>
            </a:prstGeom>
          </p:spPr>
          <p:txBody>
            <a:bodyPr anchor="t" rtlCol="false" tIns="0" lIns="0" bIns="0" rIns="0">
              <a:spAutoFit/>
            </a:bodyPr>
            <a:lstStyle/>
            <a:p>
              <a:pPr algn="ctr">
                <a:lnSpc>
                  <a:spcPts val="11573"/>
                </a:lnSpc>
              </a:pPr>
            </a:p>
          </p:txBody>
        </p:sp>
        <p:sp>
          <p:nvSpPr>
            <p:cNvPr name="TextBox 19" id="19"/>
            <p:cNvSpPr txBox="true"/>
            <p:nvPr/>
          </p:nvSpPr>
          <p:spPr>
            <a:xfrm rot="0">
              <a:off x="29934" y="3127308"/>
              <a:ext cx="14407116" cy="2626651"/>
            </a:xfrm>
            <a:prstGeom prst="rect">
              <a:avLst/>
            </a:prstGeom>
          </p:spPr>
          <p:txBody>
            <a:bodyPr anchor="t" rtlCol="false" tIns="0" lIns="0" bIns="0" rIns="0">
              <a:spAutoFit/>
            </a:bodyPr>
            <a:lstStyle/>
            <a:p>
              <a:pPr algn="ctr">
                <a:lnSpc>
                  <a:spcPts val="1389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7312" y="269918"/>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490568"/>
            <a:ext cx="8583283" cy="6356958"/>
          </a:xfrm>
          <a:custGeom>
            <a:avLst/>
            <a:gdLst/>
            <a:ahLst/>
            <a:cxnLst/>
            <a:rect r="r" b="b" t="t" l="l"/>
            <a:pathLst>
              <a:path h="6356958" w="8583283">
                <a:moveTo>
                  <a:pt x="0" y="0"/>
                </a:moveTo>
                <a:lnTo>
                  <a:pt x="8583283" y="0"/>
                </a:lnTo>
                <a:lnTo>
                  <a:pt x="8583283" y="6356958"/>
                </a:lnTo>
                <a:lnTo>
                  <a:pt x="0" y="6356958"/>
                </a:lnTo>
                <a:lnTo>
                  <a:pt x="0" y="0"/>
                </a:lnTo>
                <a:close/>
              </a:path>
            </a:pathLst>
          </a:custGeom>
          <a:blipFill>
            <a:blip r:embed="rId5"/>
            <a:stretch>
              <a:fillRect l="0" t="0" r="-18499" b="0"/>
            </a:stretch>
          </a:blipFill>
        </p:spPr>
      </p:sp>
      <p:sp>
        <p:nvSpPr>
          <p:cNvPr name="Freeform 5" id="5"/>
          <p:cNvSpPr/>
          <p:nvPr/>
        </p:nvSpPr>
        <p:spPr>
          <a:xfrm flipH="false" flipV="false" rot="0">
            <a:off x="9144000" y="1490568"/>
            <a:ext cx="9028133" cy="6356958"/>
          </a:xfrm>
          <a:custGeom>
            <a:avLst/>
            <a:gdLst/>
            <a:ahLst/>
            <a:cxnLst/>
            <a:rect r="r" b="b" t="t" l="l"/>
            <a:pathLst>
              <a:path h="6356958" w="9028133">
                <a:moveTo>
                  <a:pt x="0" y="0"/>
                </a:moveTo>
                <a:lnTo>
                  <a:pt x="9028133" y="0"/>
                </a:lnTo>
                <a:lnTo>
                  <a:pt x="9028133" y="6356958"/>
                </a:lnTo>
                <a:lnTo>
                  <a:pt x="0" y="6356958"/>
                </a:lnTo>
                <a:lnTo>
                  <a:pt x="0" y="0"/>
                </a:lnTo>
                <a:close/>
              </a:path>
            </a:pathLst>
          </a:custGeom>
          <a:blipFill>
            <a:blip r:embed="rId6"/>
            <a:stretch>
              <a:fillRect l="-12660" t="0" r="0" b="0"/>
            </a:stretch>
          </a:blipFill>
        </p:spPr>
      </p:sp>
      <p:sp>
        <p:nvSpPr>
          <p:cNvPr name="TextBox 6" id="6"/>
          <p:cNvSpPr txBox="true"/>
          <p:nvPr/>
        </p:nvSpPr>
        <p:spPr>
          <a:xfrm rot="0">
            <a:off x="874096" y="260393"/>
            <a:ext cx="2004298" cy="378112"/>
          </a:xfrm>
          <a:prstGeom prst="rect">
            <a:avLst/>
          </a:prstGeom>
        </p:spPr>
        <p:txBody>
          <a:bodyPr anchor="t" rtlCol="false" tIns="0" lIns="0" bIns="0" rIns="0">
            <a:spAutoFit/>
          </a:bodyPr>
          <a:lstStyle/>
          <a:p>
            <a:pPr algn="ctr">
              <a:lnSpc>
                <a:spcPts val="3134"/>
              </a:lnSpc>
              <a:spcBef>
                <a:spcPct val="0"/>
              </a:spcBef>
            </a:pPr>
            <a:r>
              <a:rPr lang="en-US" sz="2467">
                <a:solidFill>
                  <a:srgbClr val="FFFFFF"/>
                </a:solidFill>
                <a:latin typeface="Canva Sans"/>
                <a:ea typeface="Canva Sans"/>
                <a:cs typeface="Canva Sans"/>
                <a:sym typeface="Canva Sans"/>
              </a:rPr>
              <a:t>TECH TITANS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7312" y="269918"/>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74096" y="260393"/>
            <a:ext cx="2004298" cy="378112"/>
          </a:xfrm>
          <a:prstGeom prst="rect">
            <a:avLst/>
          </a:prstGeom>
        </p:spPr>
        <p:txBody>
          <a:bodyPr anchor="t" rtlCol="false" tIns="0" lIns="0" bIns="0" rIns="0">
            <a:spAutoFit/>
          </a:bodyPr>
          <a:lstStyle/>
          <a:p>
            <a:pPr algn="ctr">
              <a:lnSpc>
                <a:spcPts val="3134"/>
              </a:lnSpc>
              <a:spcBef>
                <a:spcPct val="0"/>
              </a:spcBef>
            </a:pPr>
            <a:r>
              <a:rPr lang="en-US" sz="2467">
                <a:solidFill>
                  <a:srgbClr val="FFFFFF"/>
                </a:solidFill>
                <a:latin typeface="Canva Sans"/>
                <a:ea typeface="Canva Sans"/>
                <a:cs typeface="Canva Sans"/>
                <a:sym typeface="Canva Sans"/>
              </a:rPr>
              <a:t>TECH TITANS</a:t>
            </a:r>
          </a:p>
        </p:txBody>
      </p:sp>
      <p:sp>
        <p:nvSpPr>
          <p:cNvPr name="TextBox 5" id="5"/>
          <p:cNvSpPr txBox="true"/>
          <p:nvPr/>
        </p:nvSpPr>
        <p:spPr>
          <a:xfrm rot="0">
            <a:off x="0" y="3421960"/>
            <a:ext cx="17259300" cy="6286025"/>
          </a:xfrm>
          <a:prstGeom prst="rect">
            <a:avLst/>
          </a:prstGeom>
        </p:spPr>
        <p:txBody>
          <a:bodyPr anchor="t" rtlCol="false" tIns="0" lIns="0" bIns="0" rIns="0">
            <a:spAutoFit/>
          </a:bodyPr>
          <a:lstStyle/>
          <a:p>
            <a:pPr algn="ctr">
              <a:lnSpc>
                <a:spcPts val="4150"/>
              </a:lnSpc>
            </a:pPr>
            <a:r>
              <a:rPr lang="en-US" sz="3267">
                <a:solidFill>
                  <a:srgbClr val="FFFFFF"/>
                </a:solidFill>
                <a:latin typeface="Canva Sans"/>
                <a:ea typeface="Canva Sans"/>
                <a:cs typeface="Canva Sans"/>
                <a:sym typeface="Canva Sans"/>
              </a:rPr>
              <a:t>Frequency Analysis: Effective for detecting abnormal frequency components in GAN-generated images, useful for identifying artifacts that are not present in natural images.</a:t>
            </a:r>
          </a:p>
          <a:p>
            <a:pPr algn="ctr">
              <a:lnSpc>
                <a:spcPts val="4150"/>
              </a:lnSpc>
            </a:pPr>
            <a:r>
              <a:rPr lang="en-US" sz="3267">
                <a:solidFill>
                  <a:srgbClr val="FFFFFF"/>
                </a:solidFill>
                <a:latin typeface="Canva Sans"/>
                <a:ea typeface="Canva Sans"/>
                <a:cs typeface="Canva Sans"/>
                <a:sym typeface="Canva Sans"/>
              </a:rPr>
              <a:t>Error Level Analysis (ELA): Focuses on localized image manipulations, helping to pinpoint areas that have been altered.</a:t>
            </a:r>
          </a:p>
          <a:p>
            <a:pPr algn="ctr">
              <a:lnSpc>
                <a:spcPts val="4150"/>
              </a:lnSpc>
            </a:pPr>
            <a:r>
              <a:rPr lang="en-US" sz="3267">
                <a:solidFill>
                  <a:srgbClr val="FFFFFF"/>
                </a:solidFill>
                <a:latin typeface="Canva Sans"/>
                <a:ea typeface="Canva Sans"/>
                <a:cs typeface="Canva Sans"/>
                <a:sym typeface="Canva Sans"/>
              </a:rPr>
              <a:t>Adversarial Training: Increases robustness against sophisticated generative models, making detection methods more resilient.</a:t>
            </a:r>
          </a:p>
          <a:p>
            <a:pPr algn="ctr">
              <a:lnSpc>
                <a:spcPts val="4150"/>
              </a:lnSpc>
            </a:pPr>
            <a:r>
              <a:rPr lang="en-US" sz="3267">
                <a:solidFill>
                  <a:srgbClr val="FFFFFF"/>
                </a:solidFill>
                <a:latin typeface="Canva Sans"/>
                <a:ea typeface="Canva Sans"/>
                <a:cs typeface="Canva Sans"/>
                <a:sym typeface="Canva Sans"/>
              </a:rPr>
              <a:t>Biometric Analysis: Targets inconsistencies in biometric features like facial landmarks or skin texture, which are often difficult for deepfake models to replicate accurately.</a:t>
            </a:r>
          </a:p>
          <a:p>
            <a:pPr algn="ctr">
              <a:lnSpc>
                <a:spcPts val="4150"/>
              </a:lnSpc>
            </a:pPr>
            <a:r>
              <a:rPr lang="en-US" sz="3267">
                <a:solidFill>
                  <a:srgbClr val="FFFFFF"/>
                </a:solidFill>
                <a:latin typeface="Canva Sans"/>
                <a:ea typeface="Canva Sans"/>
                <a:cs typeface="Canva Sans"/>
                <a:sym typeface="Canva Sans"/>
              </a:rPr>
              <a:t>Ensemble Methods: Combines multiple detection techniques to improve overall accuracy, leveraging the strengths of each method.</a:t>
            </a:r>
          </a:p>
          <a:p>
            <a:pPr algn="ctr">
              <a:lnSpc>
                <a:spcPts val="4150"/>
              </a:lnSpc>
              <a:spcBef>
                <a:spcPct val="0"/>
              </a:spcBef>
            </a:pPr>
          </a:p>
        </p:txBody>
      </p:sp>
      <p:sp>
        <p:nvSpPr>
          <p:cNvPr name="TextBox 6" id="6"/>
          <p:cNvSpPr txBox="true"/>
          <p:nvPr/>
        </p:nvSpPr>
        <p:spPr>
          <a:xfrm rot="0">
            <a:off x="1796592" y="1646613"/>
            <a:ext cx="3838456" cy="757715"/>
          </a:xfrm>
          <a:prstGeom prst="rect">
            <a:avLst/>
          </a:prstGeom>
        </p:spPr>
        <p:txBody>
          <a:bodyPr anchor="t" rtlCol="false" tIns="0" lIns="0" bIns="0" rIns="0">
            <a:spAutoFit/>
          </a:bodyPr>
          <a:lstStyle/>
          <a:p>
            <a:pPr algn="ctr">
              <a:lnSpc>
                <a:spcPts val="6054"/>
              </a:lnSpc>
              <a:spcBef>
                <a:spcPct val="0"/>
              </a:spcBef>
            </a:pPr>
            <a:r>
              <a:rPr lang="en-US" sz="4767">
                <a:solidFill>
                  <a:srgbClr val="FFFFFF"/>
                </a:solidFill>
                <a:latin typeface="Canva Sans"/>
                <a:ea typeface="Canva Sans"/>
                <a:cs typeface="Canva Sans"/>
                <a:sym typeface="Canva Sans"/>
              </a:rPr>
              <a:t>Applicability: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571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2714248"/>
            <a:ext cx="17694424" cy="6306853"/>
          </a:xfrm>
          <a:prstGeom prst="rect">
            <a:avLst/>
          </a:prstGeom>
        </p:spPr>
        <p:txBody>
          <a:bodyPr anchor="t" rtlCol="false" tIns="0" lIns="0" bIns="0" rIns="0">
            <a:spAutoFit/>
          </a:bodyPr>
          <a:lstStyle/>
          <a:p>
            <a:pPr algn="ctr">
              <a:lnSpc>
                <a:spcPts val="3896"/>
              </a:lnSpc>
              <a:spcBef>
                <a:spcPct val="0"/>
              </a:spcBef>
            </a:pPr>
            <a:r>
              <a:rPr lang="en-US" sz="3067">
                <a:solidFill>
                  <a:srgbClr val="FFFFFF"/>
                </a:solidFill>
                <a:latin typeface="Canva Sans"/>
                <a:ea typeface="Canva Sans"/>
                <a:cs typeface="Canva Sans"/>
                <a:sym typeface="Canva Sans"/>
              </a:rPr>
              <a:t>Your paragFrequency Analysis: Effective but requires updates as new generative models evolve.</a:t>
            </a:r>
          </a:p>
          <a:p>
            <a:pPr algn="ctr">
              <a:lnSpc>
                <a:spcPts val="3896"/>
              </a:lnSpc>
              <a:spcBef>
                <a:spcPct val="0"/>
              </a:spcBef>
            </a:pPr>
            <a:r>
              <a:rPr lang="en-US" sz="3067">
                <a:solidFill>
                  <a:srgbClr val="FFFFFF"/>
                </a:solidFill>
                <a:latin typeface="Canva Sans"/>
                <a:ea typeface="Canva Sans"/>
                <a:cs typeface="Canva Sans"/>
                <a:sym typeface="Canva Sans"/>
              </a:rPr>
              <a:t>Error Level Analysis (ELA): Sustainable but may need adaptations to keep up with new image editing tools and techniques.</a:t>
            </a:r>
          </a:p>
          <a:p>
            <a:pPr algn="ctr">
              <a:lnSpc>
                <a:spcPts val="3896"/>
              </a:lnSpc>
              <a:spcBef>
                <a:spcPct val="0"/>
              </a:spcBef>
            </a:pPr>
            <a:r>
              <a:rPr lang="en-US" sz="3067">
                <a:solidFill>
                  <a:srgbClr val="FFFFFF"/>
                </a:solidFill>
                <a:latin typeface="Canva Sans"/>
                <a:ea typeface="Canva Sans"/>
                <a:cs typeface="Canva Sans"/>
                <a:sym typeface="Canva Sans"/>
              </a:rPr>
              <a:t>Adversarial Training: Highly sustainable, as it can be continually updated to counter new generative techniques.</a:t>
            </a:r>
          </a:p>
          <a:p>
            <a:pPr algn="ctr">
              <a:lnSpc>
                <a:spcPts val="3896"/>
              </a:lnSpc>
              <a:spcBef>
                <a:spcPct val="0"/>
              </a:spcBef>
            </a:pPr>
            <a:r>
              <a:rPr lang="en-US" sz="3067">
                <a:solidFill>
                  <a:srgbClr val="FFFFFF"/>
                </a:solidFill>
                <a:latin typeface="Canva Sans"/>
                <a:ea typeface="Canva Sans"/>
                <a:cs typeface="Canva Sans"/>
                <a:sym typeface="Canva Sans"/>
              </a:rPr>
              <a:t>Biometric Analysis: Generally stable, but could face new challenges as deepfake models improve in replicating biometric details.</a:t>
            </a:r>
          </a:p>
          <a:p>
            <a:pPr algn="ctr">
              <a:lnSpc>
                <a:spcPts val="3896"/>
              </a:lnSpc>
              <a:spcBef>
                <a:spcPct val="0"/>
              </a:spcBef>
            </a:pPr>
            <a:r>
              <a:rPr lang="en-US" sz="3067">
                <a:solidFill>
                  <a:srgbClr val="FFFFFF"/>
                </a:solidFill>
                <a:latin typeface="Canva Sans"/>
                <a:ea typeface="Canva Sans"/>
                <a:cs typeface="Canva Sans"/>
                <a:sym typeface="Canva Sans"/>
              </a:rPr>
              <a:t>Ensemble Methods: Highly adaptable and improves with the integration of new detection methods and technologies, making it a sustainable approach.</a:t>
            </a:r>
          </a:p>
          <a:p>
            <a:pPr algn="ctr">
              <a:lnSpc>
                <a:spcPts val="3896"/>
              </a:lnSpc>
              <a:spcBef>
                <a:spcPct val="0"/>
              </a:spcBef>
            </a:pPr>
            <a:r>
              <a:rPr lang="en-US" sz="3067">
                <a:solidFill>
                  <a:srgbClr val="FFFFFF"/>
                </a:solidFill>
                <a:latin typeface="Canva Sans"/>
                <a:ea typeface="Canva Sans"/>
                <a:cs typeface="Canva Sans"/>
                <a:sym typeface="Canva Sans"/>
              </a:rPr>
              <a:t>This analysis seems well-rounded, covering the strengths, challenges, and long-term considerations of each method. If you're looking for further insights or need help integrating these into your hackathon project, feel free to ask!raph text</a:t>
            </a:r>
          </a:p>
        </p:txBody>
      </p:sp>
      <p:sp>
        <p:nvSpPr>
          <p:cNvPr name="TextBox 4" id="4"/>
          <p:cNvSpPr txBox="true"/>
          <p:nvPr/>
        </p:nvSpPr>
        <p:spPr>
          <a:xfrm rot="0">
            <a:off x="1339514" y="817474"/>
            <a:ext cx="3984784" cy="1158464"/>
          </a:xfrm>
          <a:prstGeom prst="rect">
            <a:avLst/>
          </a:prstGeom>
        </p:spPr>
        <p:txBody>
          <a:bodyPr anchor="t" rtlCol="false" tIns="0" lIns="0" bIns="0" rIns="0">
            <a:spAutoFit/>
          </a:bodyPr>
          <a:lstStyle/>
          <a:p>
            <a:pPr algn="ctr">
              <a:lnSpc>
                <a:spcPts val="6054"/>
              </a:lnSpc>
            </a:pPr>
            <a:r>
              <a:rPr lang="en-US" sz="4767">
                <a:solidFill>
                  <a:srgbClr val="FFFFFF"/>
                </a:solidFill>
                <a:latin typeface="Canva Sans"/>
                <a:ea typeface="Canva Sans"/>
                <a:cs typeface="Canva Sans"/>
                <a:sym typeface="Canva Sans"/>
              </a:rPr>
              <a:t>Sustainability</a:t>
            </a:r>
          </a:p>
          <a:p>
            <a:pPr algn="ctr">
              <a:lnSpc>
                <a:spcPts val="313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3398012"/>
            <a:ext cx="18288000" cy="5238275"/>
          </a:xfrm>
          <a:prstGeom prst="rect">
            <a:avLst/>
          </a:prstGeom>
        </p:spPr>
        <p:txBody>
          <a:bodyPr anchor="t" rtlCol="false" tIns="0" lIns="0" bIns="0" rIns="0">
            <a:spAutoFit/>
          </a:bodyPr>
          <a:lstStyle/>
          <a:p>
            <a:pPr algn="ctr">
              <a:lnSpc>
                <a:spcPts val="4150"/>
              </a:lnSpc>
            </a:pPr>
            <a:r>
              <a:rPr lang="en-US" sz="3267">
                <a:solidFill>
                  <a:srgbClr val="FFFFFF"/>
                </a:solidFill>
                <a:latin typeface="Canva Sans"/>
                <a:ea typeface="Canva Sans"/>
                <a:cs typeface="Canva Sans"/>
                <a:sym typeface="Canva Sans"/>
              </a:rPr>
              <a:t>Frequency Analysis: Highly feasible, leveraging existing image processing tools.</a:t>
            </a:r>
          </a:p>
          <a:p>
            <a:pPr algn="ctr">
              <a:lnSpc>
                <a:spcPts val="4150"/>
              </a:lnSpc>
            </a:pPr>
            <a:r>
              <a:rPr lang="en-US" sz="3267">
                <a:solidFill>
                  <a:srgbClr val="FFFFFF"/>
                </a:solidFill>
                <a:latin typeface="Canva Sans"/>
                <a:ea typeface="Canva Sans"/>
                <a:cs typeface="Canva Sans"/>
                <a:sym typeface="Canva Sans"/>
              </a:rPr>
              <a:t>Error Level Analysis (ELA): Also highly feasible, as it can be implemented with straightforward methods.</a:t>
            </a:r>
          </a:p>
          <a:p>
            <a:pPr algn="ctr">
              <a:lnSpc>
                <a:spcPts val="4150"/>
              </a:lnSpc>
            </a:pPr>
            <a:r>
              <a:rPr lang="en-US" sz="3267">
                <a:solidFill>
                  <a:srgbClr val="FFFFFF"/>
                </a:solidFill>
                <a:latin typeface="Canva Sans"/>
                <a:ea typeface="Canva Sans"/>
                <a:cs typeface="Canva Sans"/>
                <a:sym typeface="Canva Sans"/>
              </a:rPr>
              <a:t>Adversarial Training: More challenging due to the need for significant computational resources and expertise in machine learning.</a:t>
            </a:r>
          </a:p>
          <a:p>
            <a:pPr algn="ctr">
              <a:lnSpc>
                <a:spcPts val="4150"/>
              </a:lnSpc>
            </a:pPr>
            <a:r>
              <a:rPr lang="en-US" sz="3267">
                <a:solidFill>
                  <a:srgbClr val="FFFFFF"/>
                </a:solidFill>
                <a:latin typeface="Canva Sans"/>
                <a:ea typeface="Canva Sans"/>
                <a:cs typeface="Canva Sans"/>
                <a:sym typeface="Canva Sans"/>
              </a:rPr>
              <a:t>Biometric Analysis: Requires advanced techniques and expertise in biometric recognition, making it less feasible without specialized knowledge.</a:t>
            </a:r>
          </a:p>
          <a:p>
            <a:pPr algn="ctr">
              <a:lnSpc>
                <a:spcPts val="4150"/>
              </a:lnSpc>
            </a:pPr>
            <a:r>
              <a:rPr lang="en-US" sz="3267">
                <a:solidFill>
                  <a:srgbClr val="FFFFFF"/>
                </a:solidFill>
                <a:latin typeface="Canva Sans"/>
                <a:ea typeface="Canva Sans"/>
                <a:cs typeface="Canva Sans"/>
                <a:sym typeface="Canva Sans"/>
              </a:rPr>
              <a:t>Ensemble Methods: Feasible but complex, as it involves integrating various detection methods, which may require careful calibration and testing.</a:t>
            </a:r>
          </a:p>
          <a:p>
            <a:pPr algn="ctr">
              <a:lnSpc>
                <a:spcPts val="4150"/>
              </a:lnSpc>
              <a:spcBef>
                <a:spcPct val="0"/>
              </a:spcBef>
            </a:pPr>
          </a:p>
        </p:txBody>
      </p:sp>
      <p:sp>
        <p:nvSpPr>
          <p:cNvPr name="TextBox 4" id="4"/>
          <p:cNvSpPr txBox="true"/>
          <p:nvPr/>
        </p:nvSpPr>
        <p:spPr>
          <a:xfrm rot="0">
            <a:off x="0" y="8442468"/>
            <a:ext cx="18288000" cy="378112"/>
          </a:xfrm>
          <a:prstGeom prst="rect">
            <a:avLst/>
          </a:prstGeom>
        </p:spPr>
        <p:txBody>
          <a:bodyPr anchor="t" rtlCol="false" tIns="0" lIns="0" bIns="0" rIns="0">
            <a:spAutoFit/>
          </a:bodyPr>
          <a:lstStyle/>
          <a:p>
            <a:pPr algn="ctr">
              <a:lnSpc>
                <a:spcPts val="3134"/>
              </a:lnSpc>
              <a:spcBef>
                <a:spcPct val="0"/>
              </a:spcBef>
            </a:pPr>
            <a:r>
              <a:rPr lang="en-US" sz="2467">
                <a:solidFill>
                  <a:srgbClr val="FFFFFF"/>
                </a:solidFill>
                <a:latin typeface="Canva Sans"/>
                <a:ea typeface="Canva Sans"/>
                <a:cs typeface="Canva Sans"/>
                <a:sym typeface="Canva Sans"/>
              </a:rPr>
              <a:t>Your paragraph text</a:t>
            </a:r>
          </a:p>
        </p:txBody>
      </p:sp>
      <p:sp>
        <p:nvSpPr>
          <p:cNvPr name="TextBox 5" id="5"/>
          <p:cNvSpPr txBox="true"/>
          <p:nvPr/>
        </p:nvSpPr>
        <p:spPr>
          <a:xfrm rot="0">
            <a:off x="-1028700" y="1307227"/>
            <a:ext cx="18288000" cy="829470"/>
          </a:xfrm>
          <a:prstGeom prst="rect">
            <a:avLst/>
          </a:prstGeom>
        </p:spPr>
        <p:txBody>
          <a:bodyPr anchor="t" rtlCol="false" tIns="0" lIns="0" bIns="0" rIns="0">
            <a:spAutoFit/>
          </a:bodyPr>
          <a:lstStyle/>
          <a:p>
            <a:pPr algn="ctr">
              <a:lnSpc>
                <a:spcPts val="6689"/>
              </a:lnSpc>
              <a:spcBef>
                <a:spcPct val="0"/>
              </a:spcBef>
            </a:pPr>
            <a:r>
              <a:rPr lang="en-US" sz="5267">
                <a:solidFill>
                  <a:srgbClr val="FFFFFF"/>
                </a:solidFill>
                <a:latin typeface="Canva Sans"/>
                <a:ea typeface="Canva Sans"/>
                <a:cs typeface="Canva Sans"/>
                <a:sym typeface="Canva Sans"/>
              </a:rPr>
              <a:t>Feasibility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83498" y="750533"/>
            <a:ext cx="1285600" cy="556335"/>
            <a:chOff x="0" y="0"/>
            <a:chExt cx="1714133" cy="741780"/>
          </a:xfrm>
        </p:grpSpPr>
        <p:sp>
          <p:nvSpPr>
            <p:cNvPr name="Freeform 4" id="4"/>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7" id="7"/>
          <p:cNvSpPr txBox="true"/>
          <p:nvPr/>
        </p:nvSpPr>
        <p:spPr>
          <a:xfrm rot="0">
            <a:off x="2811519" y="644635"/>
            <a:ext cx="3132772" cy="739554"/>
          </a:xfrm>
          <a:prstGeom prst="rect">
            <a:avLst/>
          </a:prstGeom>
        </p:spPr>
        <p:txBody>
          <a:bodyPr anchor="t" rtlCol="false" tIns="0" lIns="0" bIns="0" rIns="0">
            <a:spAutoFit/>
          </a:bodyPr>
          <a:lstStyle/>
          <a:p>
            <a:pPr algn="ctr">
              <a:lnSpc>
                <a:spcPts val="5927"/>
              </a:lnSpc>
              <a:spcBef>
                <a:spcPct val="0"/>
              </a:spcBef>
            </a:pPr>
            <a:r>
              <a:rPr lang="en-US" sz="4667">
                <a:solidFill>
                  <a:srgbClr val="FFFFFF"/>
                </a:solidFill>
                <a:latin typeface="TT Octosquares"/>
                <a:ea typeface="TT Octosquares"/>
                <a:cs typeface="TT Octosquares"/>
                <a:sym typeface="TT Octosquares"/>
              </a:rPr>
              <a:t>conclusion</a:t>
            </a:r>
          </a:p>
        </p:txBody>
      </p:sp>
      <p:sp>
        <p:nvSpPr>
          <p:cNvPr name="TextBox 8" id="8"/>
          <p:cNvSpPr txBox="true"/>
          <p:nvPr/>
        </p:nvSpPr>
        <p:spPr>
          <a:xfrm rot="0">
            <a:off x="0" y="2755203"/>
            <a:ext cx="8620654" cy="6010391"/>
          </a:xfrm>
          <a:prstGeom prst="rect">
            <a:avLst/>
          </a:prstGeom>
        </p:spPr>
        <p:txBody>
          <a:bodyPr anchor="t" rtlCol="false" tIns="0" lIns="0" bIns="0" rIns="0">
            <a:spAutoFit/>
          </a:bodyPr>
          <a:lstStyle/>
          <a:p>
            <a:pPr algn="ctr">
              <a:lnSpc>
                <a:spcPts val="3442"/>
              </a:lnSpc>
              <a:spcBef>
                <a:spcPct val="0"/>
              </a:spcBef>
            </a:pPr>
            <a:r>
              <a:rPr lang="en-US" sz="2710">
                <a:solidFill>
                  <a:srgbClr val="FFFFFF"/>
                </a:solidFill>
                <a:latin typeface="Canva Sans"/>
                <a:ea typeface="Canva Sans"/>
                <a:cs typeface="Canva Sans"/>
                <a:sym typeface="Canva Sans"/>
              </a:rPr>
              <a:t>To effectively detect deep fakes and image manipulations, a combination of methods is often the most robust approach. Frequency Analysis, Error Level Analysis (ELA), and Adversarial Training provide strong individual capabilities for identifying various types of tampering, though they may require updates and adaptations over time. Biometric Analysis offers valuable insights for detecting facial manipulations, while Ensemble Methods enhance detection accuracy by integrating multiple techniques. Leveraging these methods together ensures a comprehensive and adaptable strategy for maintaining effectiveness against evolving generative technologies.</a:t>
            </a:r>
          </a:p>
        </p:txBody>
      </p:sp>
      <p:grpSp>
        <p:nvGrpSpPr>
          <p:cNvPr name="Group 9" id="9"/>
          <p:cNvGrpSpPr/>
          <p:nvPr/>
        </p:nvGrpSpPr>
        <p:grpSpPr>
          <a:xfrm rot="0">
            <a:off x="10420735" y="4902831"/>
            <a:ext cx="4700562" cy="470056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11" id="11"/>
          <p:cNvGrpSpPr/>
          <p:nvPr/>
        </p:nvGrpSpPr>
        <p:grpSpPr>
          <a:xfrm rot="0">
            <a:off x="10062710" y="1028700"/>
            <a:ext cx="8229600" cy="822960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5"/>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55372" y="5923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5400000">
            <a:off x="17783881" y="8749871"/>
            <a:ext cx="924223" cy="397435"/>
            <a:chOff x="0" y="0"/>
            <a:chExt cx="1347239" cy="579341"/>
          </a:xfrm>
        </p:grpSpPr>
        <p:sp>
          <p:nvSpPr>
            <p:cNvPr name="Freeform 9" id="9"/>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0" id="10"/>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008455" y="6237821"/>
            <a:ext cx="2879672" cy="3398826"/>
            <a:chOff x="0" y="0"/>
            <a:chExt cx="3839563" cy="4531768"/>
          </a:xfrm>
        </p:grpSpPr>
        <p:grpSp>
          <p:nvGrpSpPr>
            <p:cNvPr name="Group 12" id="12"/>
            <p:cNvGrpSpPr/>
            <p:nvPr/>
          </p:nvGrpSpPr>
          <p:grpSpPr>
            <a:xfrm rot="0">
              <a:off x="0" y="0"/>
              <a:ext cx="2363908" cy="2006600"/>
              <a:chOff x="0" y="0"/>
              <a:chExt cx="6353786" cy="5393404"/>
            </a:xfrm>
          </p:grpSpPr>
          <p:sp>
            <p:nvSpPr>
              <p:cNvPr name="Freeform 13" id="13"/>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4" id="14"/>
            <p:cNvGrpSpPr/>
            <p:nvPr/>
          </p:nvGrpSpPr>
          <p:grpSpPr>
            <a:xfrm rot="0">
              <a:off x="0" y="187349"/>
              <a:ext cx="3839563" cy="3638504"/>
              <a:chOff x="0" y="0"/>
              <a:chExt cx="6353786" cy="6021070"/>
            </a:xfrm>
          </p:grpSpPr>
          <p:sp>
            <p:nvSpPr>
              <p:cNvPr name="Freeform 15" id="15"/>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0" t="-20350" r="0" b="-20350"/>
                </a:stretch>
              </a:blipFill>
            </p:spPr>
          </p:sp>
        </p:grpSp>
        <p:sp>
          <p:nvSpPr>
            <p:cNvPr name="TextBox 16" id="16"/>
            <p:cNvSpPr txBox="true"/>
            <p:nvPr/>
          </p:nvSpPr>
          <p:spPr>
            <a:xfrm rot="0">
              <a:off x="197664" y="4236156"/>
              <a:ext cx="3444234" cy="295613"/>
            </a:xfrm>
            <a:prstGeom prst="rect">
              <a:avLst/>
            </a:prstGeom>
          </p:spPr>
          <p:txBody>
            <a:bodyPr anchor="t" rtlCol="false" tIns="0" lIns="0" bIns="0" rIns="0">
              <a:spAutoFit/>
            </a:bodyPr>
            <a:lstStyle/>
            <a:p>
              <a:pPr algn="ctr">
                <a:lnSpc>
                  <a:spcPts val="1850"/>
                </a:lnSpc>
                <a:spcBef>
                  <a:spcPct val="0"/>
                </a:spcBef>
              </a:pPr>
              <a:r>
                <a:rPr lang="en-US" sz="1322">
                  <a:solidFill>
                    <a:srgbClr val="12F1FF"/>
                  </a:solidFill>
                  <a:latin typeface="Open Sans Bold"/>
                  <a:ea typeface="Open Sans Bold"/>
                  <a:cs typeface="Open Sans Bold"/>
                  <a:sym typeface="Open Sans Bold"/>
                </a:rPr>
                <a:t>Nithin varma</a:t>
              </a:r>
            </a:p>
          </p:txBody>
        </p:sp>
      </p:grpSp>
      <p:grpSp>
        <p:nvGrpSpPr>
          <p:cNvPr name="Group 17" id="17"/>
          <p:cNvGrpSpPr/>
          <p:nvPr/>
        </p:nvGrpSpPr>
        <p:grpSpPr>
          <a:xfrm rot="0">
            <a:off x="10448291" y="2156936"/>
            <a:ext cx="2709841" cy="3198378"/>
            <a:chOff x="0" y="0"/>
            <a:chExt cx="3613121" cy="4264504"/>
          </a:xfrm>
        </p:grpSpPr>
        <p:grpSp>
          <p:nvGrpSpPr>
            <p:cNvPr name="Group 18" id="18"/>
            <p:cNvGrpSpPr/>
            <p:nvPr/>
          </p:nvGrpSpPr>
          <p:grpSpPr>
            <a:xfrm rot="0">
              <a:off x="0" y="0"/>
              <a:ext cx="2224495" cy="1888260"/>
              <a:chOff x="0" y="0"/>
              <a:chExt cx="6353786" cy="5393404"/>
            </a:xfrm>
          </p:grpSpPr>
          <p:sp>
            <p:nvSpPr>
              <p:cNvPr name="Freeform 19" id="19"/>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20" id="20"/>
            <p:cNvGrpSpPr/>
            <p:nvPr/>
          </p:nvGrpSpPr>
          <p:grpSpPr>
            <a:xfrm rot="0">
              <a:off x="0" y="176300"/>
              <a:ext cx="3613121" cy="3423920"/>
              <a:chOff x="0" y="0"/>
              <a:chExt cx="6353786" cy="6021070"/>
            </a:xfrm>
          </p:grpSpPr>
          <p:sp>
            <p:nvSpPr>
              <p:cNvPr name="Freeform 21" id="2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6"/>
                <a:stretch>
                  <a:fillRect l="-743" t="0" r="-743" b="0"/>
                </a:stretch>
              </a:blipFill>
            </p:spPr>
          </p:sp>
        </p:grpSp>
        <p:sp>
          <p:nvSpPr>
            <p:cNvPr name="TextBox 22" id="22"/>
            <p:cNvSpPr txBox="true"/>
            <p:nvPr/>
          </p:nvSpPr>
          <p:spPr>
            <a:xfrm rot="0">
              <a:off x="186007" y="3984640"/>
              <a:ext cx="3241107" cy="279864"/>
            </a:xfrm>
            <a:prstGeom prst="rect">
              <a:avLst/>
            </a:prstGeom>
          </p:spPr>
          <p:txBody>
            <a:bodyPr anchor="t" rtlCol="false" tIns="0" lIns="0" bIns="0" rIns="0">
              <a:spAutoFit/>
            </a:bodyPr>
            <a:lstStyle/>
            <a:p>
              <a:pPr algn="ctr">
                <a:lnSpc>
                  <a:spcPts val="1741"/>
                </a:lnSpc>
                <a:spcBef>
                  <a:spcPct val="0"/>
                </a:spcBef>
              </a:pPr>
              <a:r>
                <a:rPr lang="en-US" sz="1244">
                  <a:solidFill>
                    <a:srgbClr val="12F1FF"/>
                  </a:solidFill>
                  <a:latin typeface="Open Sans Bold"/>
                  <a:ea typeface="Open Sans Bold"/>
                  <a:cs typeface="Open Sans Bold"/>
                  <a:sym typeface="Open Sans Bold"/>
                </a:rPr>
                <a:t>Praneeth goud</a:t>
              </a:r>
            </a:p>
          </p:txBody>
        </p:sp>
      </p:grpSp>
      <p:grpSp>
        <p:nvGrpSpPr>
          <p:cNvPr name="Group 23" id="23"/>
          <p:cNvGrpSpPr/>
          <p:nvPr/>
        </p:nvGrpSpPr>
        <p:grpSpPr>
          <a:xfrm rot="0">
            <a:off x="14845372" y="2099991"/>
            <a:ext cx="2943874" cy="3474602"/>
            <a:chOff x="0" y="0"/>
            <a:chExt cx="3925165" cy="4632803"/>
          </a:xfrm>
        </p:grpSpPr>
        <p:grpSp>
          <p:nvGrpSpPr>
            <p:cNvPr name="Group 24" id="24"/>
            <p:cNvGrpSpPr/>
            <p:nvPr/>
          </p:nvGrpSpPr>
          <p:grpSpPr>
            <a:xfrm rot="0">
              <a:off x="0" y="0"/>
              <a:ext cx="2416611" cy="2051337"/>
              <a:chOff x="0" y="0"/>
              <a:chExt cx="6353786" cy="5393404"/>
            </a:xfrm>
          </p:grpSpPr>
          <p:sp>
            <p:nvSpPr>
              <p:cNvPr name="Freeform 25" id="25"/>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26" id="26"/>
            <p:cNvGrpSpPr/>
            <p:nvPr/>
          </p:nvGrpSpPr>
          <p:grpSpPr>
            <a:xfrm rot="0">
              <a:off x="0" y="0"/>
              <a:ext cx="3925165" cy="3719623"/>
              <a:chOff x="0" y="0"/>
              <a:chExt cx="6353786" cy="6021070"/>
            </a:xfrm>
          </p:grpSpPr>
          <p:sp>
            <p:nvSpPr>
              <p:cNvPr name="Freeform 27" id="27"/>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7"/>
                <a:stretch>
                  <a:fillRect l="0" t="-746" r="0" b="-85394"/>
                </a:stretch>
              </a:blipFill>
            </p:spPr>
          </p:sp>
        </p:grpSp>
        <p:sp>
          <p:nvSpPr>
            <p:cNvPr name="TextBox 28" id="28"/>
            <p:cNvSpPr txBox="true"/>
            <p:nvPr/>
          </p:nvSpPr>
          <p:spPr>
            <a:xfrm rot="0">
              <a:off x="202071" y="4331237"/>
              <a:ext cx="3521022" cy="301566"/>
            </a:xfrm>
            <a:prstGeom prst="rect">
              <a:avLst/>
            </a:prstGeom>
          </p:spPr>
          <p:txBody>
            <a:bodyPr anchor="t" rtlCol="false" tIns="0" lIns="0" bIns="0" rIns="0">
              <a:spAutoFit/>
            </a:bodyPr>
            <a:lstStyle/>
            <a:p>
              <a:pPr algn="ctr">
                <a:lnSpc>
                  <a:spcPts val="1892"/>
                </a:lnSpc>
                <a:spcBef>
                  <a:spcPct val="0"/>
                </a:spcBef>
              </a:pPr>
              <a:r>
                <a:rPr lang="en-US" sz="1351">
                  <a:solidFill>
                    <a:srgbClr val="12F1FF"/>
                  </a:solidFill>
                  <a:latin typeface="Open Sans Bold"/>
                  <a:ea typeface="Open Sans Bold"/>
                  <a:cs typeface="Open Sans Bold"/>
                  <a:sym typeface="Open Sans Bold"/>
                </a:rPr>
                <a:t>lalith kumar</a:t>
              </a:r>
            </a:p>
          </p:txBody>
        </p:sp>
      </p:grpSp>
      <p:sp>
        <p:nvSpPr>
          <p:cNvPr name="TextBox 29" id="29"/>
          <p:cNvSpPr txBox="true"/>
          <p:nvPr/>
        </p:nvSpPr>
        <p:spPr>
          <a:xfrm rot="0">
            <a:off x="3420640" y="259435"/>
            <a:ext cx="7112567" cy="1302002"/>
          </a:xfrm>
          <a:prstGeom prst="rect">
            <a:avLst/>
          </a:prstGeom>
        </p:spPr>
        <p:txBody>
          <a:bodyPr anchor="t" rtlCol="false" tIns="0" lIns="0" bIns="0" rIns="0">
            <a:spAutoFit/>
          </a:bodyPr>
          <a:lstStyle/>
          <a:p>
            <a:pPr algn="ctr">
              <a:lnSpc>
                <a:spcPts val="10623"/>
              </a:lnSpc>
              <a:spcBef>
                <a:spcPct val="0"/>
              </a:spcBef>
            </a:pPr>
            <a:r>
              <a:rPr lang="en-US" sz="7587">
                <a:solidFill>
                  <a:srgbClr val="FFFFFF"/>
                </a:solidFill>
                <a:latin typeface="TT Octosquares Compressed"/>
                <a:ea typeface="TT Octosquares Compressed"/>
                <a:cs typeface="TT Octosquares Compressed"/>
                <a:sym typeface="TT Octosquares Compressed"/>
              </a:rPr>
              <a:t>MEET OUR TEAM</a:t>
            </a:r>
          </a:p>
        </p:txBody>
      </p:sp>
      <p:grpSp>
        <p:nvGrpSpPr>
          <p:cNvPr name="Group 30" id="30"/>
          <p:cNvGrpSpPr/>
          <p:nvPr/>
        </p:nvGrpSpPr>
        <p:grpSpPr>
          <a:xfrm rot="0">
            <a:off x="2985597" y="750533"/>
            <a:ext cx="1285600" cy="556335"/>
            <a:chOff x="0" y="0"/>
            <a:chExt cx="1714133" cy="741780"/>
          </a:xfrm>
        </p:grpSpPr>
        <p:sp>
          <p:nvSpPr>
            <p:cNvPr name="Freeform 31" id="31"/>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4" id="34"/>
          <p:cNvGrpSpPr/>
          <p:nvPr/>
        </p:nvGrpSpPr>
        <p:grpSpPr>
          <a:xfrm rot="0">
            <a:off x="4271196" y="6237821"/>
            <a:ext cx="2901327" cy="3424386"/>
            <a:chOff x="0" y="0"/>
            <a:chExt cx="3868436" cy="4565848"/>
          </a:xfrm>
        </p:grpSpPr>
        <p:grpSp>
          <p:nvGrpSpPr>
            <p:cNvPr name="Group 35" id="35"/>
            <p:cNvGrpSpPr/>
            <p:nvPr/>
          </p:nvGrpSpPr>
          <p:grpSpPr>
            <a:xfrm rot="0">
              <a:off x="0" y="0"/>
              <a:ext cx="2381685" cy="2021690"/>
              <a:chOff x="0" y="0"/>
              <a:chExt cx="6353786" cy="5393404"/>
            </a:xfrm>
          </p:grpSpPr>
          <p:sp>
            <p:nvSpPr>
              <p:cNvPr name="Freeform 36" id="36"/>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37" id="37"/>
            <p:cNvGrpSpPr/>
            <p:nvPr/>
          </p:nvGrpSpPr>
          <p:grpSpPr>
            <a:xfrm rot="0">
              <a:off x="0" y="188757"/>
              <a:ext cx="3868436" cy="3665866"/>
              <a:chOff x="0" y="0"/>
              <a:chExt cx="6353786" cy="6021070"/>
            </a:xfrm>
          </p:grpSpPr>
          <p:sp>
            <p:nvSpPr>
              <p:cNvPr name="Freeform 38" id="38"/>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10"/>
                <a:stretch>
                  <a:fillRect l="0" t="-30367" r="0" b="-57233"/>
                </a:stretch>
              </a:blipFill>
            </p:spPr>
          </p:sp>
        </p:grpSp>
        <p:sp>
          <p:nvSpPr>
            <p:cNvPr name="TextBox 39" id="39"/>
            <p:cNvSpPr txBox="true"/>
            <p:nvPr/>
          </p:nvSpPr>
          <p:spPr>
            <a:xfrm rot="0">
              <a:off x="199151" y="4268227"/>
              <a:ext cx="3470135" cy="297621"/>
            </a:xfrm>
            <a:prstGeom prst="rect">
              <a:avLst/>
            </a:prstGeom>
          </p:spPr>
          <p:txBody>
            <a:bodyPr anchor="t" rtlCol="false" tIns="0" lIns="0" bIns="0" rIns="0">
              <a:spAutoFit/>
            </a:bodyPr>
            <a:lstStyle/>
            <a:p>
              <a:pPr algn="ctr">
                <a:lnSpc>
                  <a:spcPts val="1864"/>
                </a:lnSpc>
                <a:spcBef>
                  <a:spcPct val="0"/>
                </a:spcBef>
              </a:pPr>
              <a:r>
                <a:rPr lang="en-US" sz="1331">
                  <a:solidFill>
                    <a:srgbClr val="12F1FF"/>
                  </a:solidFill>
                  <a:latin typeface="Open Sans Bold"/>
                  <a:ea typeface="Open Sans Bold"/>
                  <a:cs typeface="Open Sans Bold"/>
                  <a:sym typeface="Open Sans Bold"/>
                </a:rPr>
                <a:t>zaid khizar</a:t>
              </a:r>
            </a:p>
          </p:txBody>
        </p:sp>
      </p:grpSp>
      <p:grpSp>
        <p:nvGrpSpPr>
          <p:cNvPr name="Group 40" id="40"/>
          <p:cNvGrpSpPr/>
          <p:nvPr/>
        </p:nvGrpSpPr>
        <p:grpSpPr>
          <a:xfrm rot="0">
            <a:off x="1168215" y="2074883"/>
            <a:ext cx="2848881" cy="3362484"/>
            <a:chOff x="0" y="0"/>
            <a:chExt cx="3798508" cy="4483312"/>
          </a:xfrm>
        </p:grpSpPr>
        <p:grpSp>
          <p:nvGrpSpPr>
            <p:cNvPr name="Group 41" id="41"/>
            <p:cNvGrpSpPr/>
            <p:nvPr/>
          </p:nvGrpSpPr>
          <p:grpSpPr>
            <a:xfrm rot="0">
              <a:off x="0" y="0"/>
              <a:ext cx="2338632" cy="1985145"/>
              <a:chOff x="0" y="0"/>
              <a:chExt cx="6353786" cy="5393404"/>
            </a:xfrm>
          </p:grpSpPr>
          <p:sp>
            <p:nvSpPr>
              <p:cNvPr name="Freeform 42" id="42"/>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43" id="43"/>
            <p:cNvGrpSpPr/>
            <p:nvPr/>
          </p:nvGrpSpPr>
          <p:grpSpPr>
            <a:xfrm rot="0">
              <a:off x="0" y="185345"/>
              <a:ext cx="3798508" cy="3599599"/>
              <a:chOff x="0" y="0"/>
              <a:chExt cx="6353786" cy="6021070"/>
            </a:xfrm>
          </p:grpSpPr>
          <p:sp>
            <p:nvSpPr>
              <p:cNvPr name="Freeform 44" id="44"/>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11"/>
                <a:stretch>
                  <a:fillRect l="0" t="-1940" r="0" b="-1940"/>
                </a:stretch>
              </a:blipFill>
            </p:spPr>
          </p:sp>
        </p:grpSp>
        <p:sp>
          <p:nvSpPr>
            <p:cNvPr name="TextBox 45" id="45"/>
            <p:cNvSpPr txBox="true"/>
            <p:nvPr/>
          </p:nvSpPr>
          <p:spPr>
            <a:xfrm rot="0">
              <a:off x="195551" y="4181029"/>
              <a:ext cx="3407406" cy="302282"/>
            </a:xfrm>
            <a:prstGeom prst="rect">
              <a:avLst/>
            </a:prstGeom>
          </p:spPr>
          <p:txBody>
            <a:bodyPr anchor="t" rtlCol="false" tIns="0" lIns="0" bIns="0" rIns="0">
              <a:spAutoFit/>
            </a:bodyPr>
            <a:lstStyle/>
            <a:p>
              <a:pPr algn="ctr">
                <a:lnSpc>
                  <a:spcPts val="1831"/>
                </a:lnSpc>
                <a:spcBef>
                  <a:spcPct val="0"/>
                </a:spcBef>
              </a:pPr>
              <a:r>
                <a:rPr lang="en-US" sz="1307">
                  <a:solidFill>
                    <a:srgbClr val="12F1FF"/>
                  </a:solidFill>
                  <a:latin typeface="Open Sans Bold"/>
                  <a:ea typeface="Open Sans Bold"/>
                  <a:cs typeface="Open Sans Bold"/>
                  <a:sym typeface="Open Sans Bold"/>
                </a:rPr>
                <a:t>lalith prakash</a:t>
              </a:r>
            </a:p>
          </p:txBody>
        </p:sp>
      </p:grpSp>
      <p:grpSp>
        <p:nvGrpSpPr>
          <p:cNvPr name="Group 46" id="46"/>
          <p:cNvGrpSpPr/>
          <p:nvPr/>
        </p:nvGrpSpPr>
        <p:grpSpPr>
          <a:xfrm rot="0">
            <a:off x="5913486" y="1992830"/>
            <a:ext cx="2848881" cy="3362484"/>
            <a:chOff x="0" y="0"/>
            <a:chExt cx="3798508" cy="4483312"/>
          </a:xfrm>
        </p:grpSpPr>
        <p:grpSp>
          <p:nvGrpSpPr>
            <p:cNvPr name="Group 47" id="47"/>
            <p:cNvGrpSpPr/>
            <p:nvPr/>
          </p:nvGrpSpPr>
          <p:grpSpPr>
            <a:xfrm rot="0">
              <a:off x="0" y="0"/>
              <a:ext cx="2338632" cy="1985145"/>
              <a:chOff x="0" y="0"/>
              <a:chExt cx="6353786" cy="5393404"/>
            </a:xfrm>
          </p:grpSpPr>
          <p:sp>
            <p:nvSpPr>
              <p:cNvPr name="Freeform 48" id="48"/>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49" id="49"/>
            <p:cNvGrpSpPr/>
            <p:nvPr/>
          </p:nvGrpSpPr>
          <p:grpSpPr>
            <a:xfrm rot="0">
              <a:off x="0" y="185345"/>
              <a:ext cx="3798508" cy="3599599"/>
              <a:chOff x="0" y="0"/>
              <a:chExt cx="6353786" cy="6021070"/>
            </a:xfrm>
          </p:grpSpPr>
          <p:sp>
            <p:nvSpPr>
              <p:cNvPr name="Freeform 50" id="50"/>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12"/>
                <a:stretch>
                  <a:fillRect l="0" t="-2985" r="0" b="-37716"/>
                </a:stretch>
              </a:blipFill>
            </p:spPr>
          </p:sp>
        </p:grpSp>
        <p:sp>
          <p:nvSpPr>
            <p:cNvPr name="TextBox 51" id="51"/>
            <p:cNvSpPr txBox="true"/>
            <p:nvPr/>
          </p:nvSpPr>
          <p:spPr>
            <a:xfrm rot="0">
              <a:off x="195551" y="4181029"/>
              <a:ext cx="3407406" cy="302282"/>
            </a:xfrm>
            <a:prstGeom prst="rect">
              <a:avLst/>
            </a:prstGeom>
          </p:spPr>
          <p:txBody>
            <a:bodyPr anchor="t" rtlCol="false" tIns="0" lIns="0" bIns="0" rIns="0">
              <a:spAutoFit/>
            </a:bodyPr>
            <a:lstStyle/>
            <a:p>
              <a:pPr algn="ctr">
                <a:lnSpc>
                  <a:spcPts val="1831"/>
                </a:lnSpc>
                <a:spcBef>
                  <a:spcPct val="0"/>
                </a:spcBef>
              </a:pPr>
              <a:r>
                <a:rPr lang="en-US" sz="1307">
                  <a:solidFill>
                    <a:srgbClr val="12F1FF"/>
                  </a:solidFill>
                  <a:latin typeface="Open Sans Bold"/>
                  <a:ea typeface="Open Sans Bold"/>
                  <a:cs typeface="Open Sans Bold"/>
                  <a:sym typeface="Open Sans Bold"/>
                </a:rPr>
                <a:t>isha medeeha</a:t>
              </a:r>
            </a:p>
          </p:txBody>
        </p:sp>
      </p:grpSp>
      <p:sp>
        <p:nvSpPr>
          <p:cNvPr name="TextBox 52" id="52"/>
          <p:cNvSpPr txBox="true"/>
          <p:nvPr/>
        </p:nvSpPr>
        <p:spPr>
          <a:xfrm rot="0">
            <a:off x="1039108" y="508149"/>
            <a:ext cx="1284760" cy="257175"/>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TECH TITANS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39108" y="508149"/>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TECH TITANS</a:t>
            </a:r>
          </a:p>
        </p:txBody>
      </p:sp>
      <p:sp>
        <p:nvSpPr>
          <p:cNvPr name="TextBox 9" id="9"/>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10" id="10"/>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6140" y="5369868"/>
            <a:ext cx="3310410" cy="4917132"/>
            <a:chOff x="0" y="0"/>
            <a:chExt cx="4275074" cy="6350000"/>
          </a:xfrm>
        </p:grpSpPr>
        <p:sp>
          <p:nvSpPr>
            <p:cNvPr name="Freeform 7" id="7"/>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8" id="8"/>
          <p:cNvGrpSpPr/>
          <p:nvPr/>
        </p:nvGrpSpPr>
        <p:grpSpPr>
          <a:xfrm rot="0">
            <a:off x="5655741" y="0"/>
            <a:ext cx="3310410" cy="4917132"/>
            <a:chOff x="0" y="0"/>
            <a:chExt cx="4275074" cy="6350000"/>
          </a:xfrm>
        </p:grpSpPr>
        <p:sp>
          <p:nvSpPr>
            <p:cNvPr name="Freeform 9" id="9"/>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0" id="10"/>
          <p:cNvGrpSpPr/>
          <p:nvPr/>
        </p:nvGrpSpPr>
        <p:grpSpPr>
          <a:xfrm rot="0">
            <a:off x="1681488" y="0"/>
            <a:ext cx="6925620" cy="10287000"/>
            <a:chOff x="0" y="0"/>
            <a:chExt cx="4275074" cy="6350000"/>
          </a:xfrm>
        </p:grpSpPr>
        <p:sp>
          <p:nvSpPr>
            <p:cNvPr name="Freeform 11" id="11"/>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4"/>
              <a:stretch>
                <a:fillRect l="-32980" t="0" r="-32980" b="0"/>
              </a:stretch>
            </a:blipFill>
          </p:spPr>
        </p:sp>
      </p:grpSp>
      <p:sp>
        <p:nvSpPr>
          <p:cNvPr name="Freeform 12" id="12"/>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39108" y="508149"/>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TECH TITANS</a:t>
            </a:r>
          </a:p>
        </p:txBody>
      </p:sp>
      <p:sp>
        <p:nvSpPr>
          <p:cNvPr name="TextBox 16" id="16"/>
          <p:cNvSpPr txBox="true"/>
          <p:nvPr/>
        </p:nvSpPr>
        <p:spPr>
          <a:xfrm rot="0">
            <a:off x="8607108" y="3416002"/>
            <a:ext cx="8564285" cy="4971415"/>
          </a:xfrm>
          <a:prstGeom prst="rect">
            <a:avLst/>
          </a:prstGeom>
        </p:spPr>
        <p:txBody>
          <a:bodyPr anchor="t" rtlCol="false" tIns="0" lIns="0" bIns="0" rIns="0">
            <a:spAutoFit/>
          </a:bodyPr>
          <a:lstStyle/>
          <a:p>
            <a:pPr algn="ctr">
              <a:lnSpc>
                <a:spcPts val="6019"/>
              </a:lnSpc>
            </a:pPr>
            <a:r>
              <a:rPr lang="en-US" sz="4299">
                <a:solidFill>
                  <a:srgbClr val="FFFFFF"/>
                </a:solidFill>
                <a:latin typeface="Canva Sans Bold"/>
                <a:ea typeface="Canva Sans Bold"/>
                <a:cs typeface="Canva Sans Bold"/>
                <a:sym typeface="Canva Sans Bold"/>
              </a:rPr>
              <a:t>TEAM MEMBERS</a:t>
            </a:r>
            <a:r>
              <a:rPr lang="en-US" sz="4299">
                <a:solidFill>
                  <a:srgbClr val="FFFFFF"/>
                </a:solidFill>
                <a:latin typeface="Canva Sans"/>
                <a:ea typeface="Canva Sans"/>
                <a:cs typeface="Canva Sans"/>
                <a:sym typeface="Canva Sans"/>
              </a:rPr>
              <a:t>:</a:t>
            </a:r>
          </a:p>
          <a:p>
            <a:pPr algn="ctr">
              <a:lnSpc>
                <a:spcPts val="5599"/>
              </a:lnSpc>
            </a:pPr>
            <a:r>
              <a:rPr lang="en-US" sz="3999">
                <a:solidFill>
                  <a:srgbClr val="FFFFFF"/>
                </a:solidFill>
                <a:latin typeface="Canva Sans"/>
                <a:ea typeface="Canva Sans"/>
                <a:cs typeface="Canva Sans"/>
                <a:sym typeface="Canva Sans"/>
              </a:rPr>
              <a:t>P. LALITH PRAKASH (2303A52012)</a:t>
            </a:r>
          </a:p>
          <a:p>
            <a:pPr algn="ctr">
              <a:lnSpc>
                <a:spcPts val="5599"/>
              </a:lnSpc>
            </a:pPr>
            <a:r>
              <a:rPr lang="en-US" sz="3999">
                <a:solidFill>
                  <a:srgbClr val="FFFFFF"/>
                </a:solidFill>
                <a:latin typeface="Canva Sans"/>
                <a:ea typeface="Canva Sans"/>
                <a:cs typeface="Canva Sans"/>
                <a:sym typeface="Canva Sans"/>
              </a:rPr>
              <a:t>ZAID KHIZAR (2303A52016)</a:t>
            </a:r>
          </a:p>
          <a:p>
            <a:pPr algn="ctr">
              <a:lnSpc>
                <a:spcPts val="5599"/>
              </a:lnSpc>
            </a:pPr>
            <a:r>
              <a:rPr lang="en-US" sz="3999">
                <a:solidFill>
                  <a:srgbClr val="FFFFFF"/>
                </a:solidFill>
                <a:latin typeface="Canva Sans"/>
                <a:ea typeface="Canva Sans"/>
                <a:cs typeface="Canva Sans"/>
                <a:sym typeface="Canva Sans"/>
              </a:rPr>
              <a:t>M. LALITH KUMAR (2303A51761)</a:t>
            </a:r>
          </a:p>
          <a:p>
            <a:pPr algn="ctr">
              <a:lnSpc>
                <a:spcPts val="5599"/>
              </a:lnSpc>
            </a:pPr>
            <a:r>
              <a:rPr lang="en-US" sz="3999">
                <a:solidFill>
                  <a:srgbClr val="FFFFFF"/>
                </a:solidFill>
                <a:latin typeface="Canva Sans"/>
                <a:ea typeface="Canva Sans"/>
                <a:cs typeface="Canva Sans"/>
                <a:sym typeface="Canva Sans"/>
              </a:rPr>
              <a:t>B. PRANEETH GOUD (2303A52005)</a:t>
            </a:r>
          </a:p>
          <a:p>
            <a:pPr algn="ctr">
              <a:lnSpc>
                <a:spcPts val="5599"/>
              </a:lnSpc>
            </a:pPr>
            <a:r>
              <a:rPr lang="en-US" sz="3999">
                <a:solidFill>
                  <a:srgbClr val="FFFFFF"/>
                </a:solidFill>
                <a:latin typeface="Canva Sans"/>
                <a:ea typeface="Canva Sans"/>
                <a:cs typeface="Canva Sans"/>
                <a:sym typeface="Canva Sans"/>
              </a:rPr>
              <a:t>N. NITHIN VARMA(2303A52011)</a:t>
            </a:r>
          </a:p>
          <a:p>
            <a:pPr algn="ctr">
              <a:lnSpc>
                <a:spcPts val="5599"/>
              </a:lnSpc>
              <a:spcBef>
                <a:spcPct val="0"/>
              </a:spcBef>
            </a:pPr>
            <a:r>
              <a:rPr lang="en-US" sz="3999">
                <a:solidFill>
                  <a:srgbClr val="FFFFFF"/>
                </a:solidFill>
                <a:latin typeface="Canva Sans"/>
                <a:ea typeface="Canva Sans"/>
                <a:cs typeface="Canva Sans"/>
                <a:sym typeface="Canva Sans"/>
              </a:rPr>
              <a:t>ISHA MADEEHA (2303A51017)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4339" r="0" b="-3343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362339" y="2914524"/>
            <a:ext cx="6509860" cy="2228976"/>
            <a:chOff x="0" y="0"/>
            <a:chExt cx="6350000" cy="2174240"/>
          </a:xfrm>
        </p:grpSpPr>
        <p:sp>
          <p:nvSpPr>
            <p:cNvPr name="Freeform 8" id="8"/>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9" id="9"/>
          <p:cNvGrpSpPr/>
          <p:nvPr/>
        </p:nvGrpSpPr>
        <p:grpSpPr>
          <a:xfrm rot="0">
            <a:off x="7189484" y="1028700"/>
            <a:ext cx="11098516" cy="4234939"/>
            <a:chOff x="0" y="0"/>
            <a:chExt cx="6350000" cy="2423014"/>
          </a:xfrm>
        </p:grpSpPr>
        <p:sp>
          <p:nvSpPr>
            <p:cNvPr name="Freeform 10" id="10"/>
            <p:cNvSpPr/>
            <p:nvPr/>
          </p:nvSpPr>
          <p:spPr>
            <a:xfrm flipH="false" flipV="false" rot="0">
              <a:off x="0" y="0"/>
              <a:ext cx="6350000" cy="2423014"/>
            </a:xfrm>
            <a:custGeom>
              <a:avLst/>
              <a:gdLst/>
              <a:ahLst/>
              <a:cxnLst/>
              <a:rect r="r" b="b" t="t" l="l"/>
              <a:pathLst>
                <a:path h="2423014" w="6350000">
                  <a:moveTo>
                    <a:pt x="6350000" y="0"/>
                  </a:moveTo>
                  <a:lnTo>
                    <a:pt x="6350000" y="2423014"/>
                  </a:lnTo>
                  <a:lnTo>
                    <a:pt x="647700" y="2423014"/>
                  </a:lnTo>
                  <a:lnTo>
                    <a:pt x="0" y="0"/>
                  </a:lnTo>
                  <a:close/>
                </a:path>
              </a:pathLst>
            </a:custGeom>
            <a:blipFill>
              <a:blip r:embed="rId5"/>
              <a:stretch>
                <a:fillRect l="0" t="-23754" r="0" b="-23754"/>
              </a:stretch>
            </a:blipFill>
          </p:spPr>
        </p:sp>
      </p:grpSp>
      <p:sp>
        <p:nvSpPr>
          <p:cNvPr name="Freeform 11" id="11"/>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39108" y="508149"/>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TECH TITANS</a:t>
            </a:r>
          </a:p>
        </p:txBody>
      </p:sp>
      <p:sp>
        <p:nvSpPr>
          <p:cNvPr name="TextBox 15" id="15"/>
          <p:cNvSpPr txBox="true"/>
          <p:nvPr/>
        </p:nvSpPr>
        <p:spPr>
          <a:xfrm rot="0">
            <a:off x="1850798" y="3079456"/>
            <a:ext cx="4770406" cy="1175431"/>
          </a:xfrm>
          <a:prstGeom prst="rect">
            <a:avLst/>
          </a:prstGeom>
        </p:spPr>
        <p:txBody>
          <a:bodyPr anchor="t" rtlCol="false" tIns="0" lIns="0" bIns="0" rIns="0">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OVERVIEW</a:t>
            </a:r>
          </a:p>
        </p:txBody>
      </p:sp>
      <p:sp>
        <p:nvSpPr>
          <p:cNvPr name="TextBox 16" id="16"/>
          <p:cNvSpPr txBox="true"/>
          <p:nvPr/>
        </p:nvSpPr>
        <p:spPr>
          <a:xfrm rot="0">
            <a:off x="1941618" y="692702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name="TextBox 17" id="17"/>
          <p:cNvSpPr txBox="true"/>
          <p:nvPr/>
        </p:nvSpPr>
        <p:spPr>
          <a:xfrm rot="0">
            <a:off x="12411834" y="692702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name="TextBox 18" id="18"/>
          <p:cNvSpPr txBox="true"/>
          <p:nvPr/>
        </p:nvSpPr>
        <p:spPr>
          <a:xfrm rot="0">
            <a:off x="7716752" y="7051800"/>
            <a:ext cx="9525" cy="323215"/>
          </a:xfrm>
          <a:prstGeom prst="rect">
            <a:avLst/>
          </a:prstGeom>
        </p:spPr>
        <p:txBody>
          <a:bodyPr anchor="t" rtlCol="false" tIns="0" lIns="0" bIns="0" rIns="0">
            <a:spAutoFit/>
          </a:bodyPr>
          <a:lstStyle/>
          <a:p>
            <a:pPr algn="ctr">
              <a:lnSpc>
                <a:spcPts val="2659"/>
              </a:lnSpc>
              <a:spcBef>
                <a:spcPct val="0"/>
              </a:spcBef>
            </a:pPr>
          </a:p>
        </p:txBody>
      </p:sp>
      <p:sp>
        <p:nvSpPr>
          <p:cNvPr name="TextBox 19" id="19"/>
          <p:cNvSpPr txBox="true"/>
          <p:nvPr/>
        </p:nvSpPr>
        <p:spPr>
          <a:xfrm rot="0">
            <a:off x="-4613615" y="5067300"/>
            <a:ext cx="15144665" cy="1786358"/>
          </a:xfrm>
          <a:prstGeom prst="rect">
            <a:avLst/>
          </a:prstGeom>
        </p:spPr>
        <p:txBody>
          <a:bodyPr anchor="t" rtlCol="false" tIns="0" lIns="0" bIns="0" rIns="0">
            <a:spAutoFit/>
          </a:bodyPr>
          <a:lstStyle/>
          <a:p>
            <a:pPr algn="ctr">
              <a:lnSpc>
                <a:spcPts val="5524"/>
              </a:lnSpc>
            </a:pPr>
            <a:r>
              <a:rPr lang="en-US" sz="3945">
                <a:solidFill>
                  <a:srgbClr val="FFFFFF"/>
                </a:solidFill>
                <a:latin typeface="Canva Sans"/>
                <a:ea typeface="Canva Sans"/>
                <a:cs typeface="Canva Sans"/>
                <a:sym typeface="Canva Sans"/>
              </a:rPr>
              <a:t>what are deep fakes.?</a:t>
            </a:r>
          </a:p>
          <a:p>
            <a:pPr algn="ctr">
              <a:lnSpc>
                <a:spcPts val="4404"/>
              </a:lnSpc>
            </a:pPr>
          </a:p>
          <a:p>
            <a:pPr algn="ctr">
              <a:lnSpc>
                <a:spcPts val="4404"/>
              </a:lnSpc>
              <a:spcBef>
                <a:spcPct val="0"/>
              </a:spcBef>
            </a:pPr>
          </a:p>
        </p:txBody>
      </p:sp>
      <p:sp>
        <p:nvSpPr>
          <p:cNvPr name="TextBox 20" id="20"/>
          <p:cNvSpPr txBox="true"/>
          <p:nvPr/>
        </p:nvSpPr>
        <p:spPr>
          <a:xfrm rot="0">
            <a:off x="0" y="6035164"/>
            <a:ext cx="17411206" cy="1054736"/>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Canva Sans"/>
                <a:ea typeface="Canva Sans"/>
                <a:cs typeface="Canva Sans"/>
                <a:sym typeface="Canva Sans"/>
              </a:rPr>
              <a:t>Deep fakes use AI to create realistic but fake videos by altering someone’s face, voice, or actions.</a:t>
            </a:r>
          </a:p>
        </p:txBody>
      </p:sp>
      <p:sp>
        <p:nvSpPr>
          <p:cNvPr name="TextBox 21" id="21"/>
          <p:cNvSpPr txBox="true"/>
          <p:nvPr/>
        </p:nvSpPr>
        <p:spPr>
          <a:xfrm rot="0">
            <a:off x="-110467" y="7844789"/>
            <a:ext cx="18005342" cy="2442211"/>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FFFFFF"/>
                </a:solidFill>
                <a:latin typeface="Canva Sans"/>
                <a:ea typeface="Canva Sans"/>
                <a:cs typeface="Canva Sans"/>
                <a:sym typeface="Canva Sans"/>
              </a:rPr>
              <a:t>Face-swap deep fakes specifically swap one person’s face with another’s, making it look like someone is saying or doing something they never did.</a:t>
            </a:r>
          </a:p>
          <a:p>
            <a:pPr algn="ctr">
              <a:lnSpc>
                <a:spcPts val="5319"/>
              </a:lnSpc>
              <a:spcBef>
                <a:spcPct val="0"/>
              </a:spcBef>
            </a:pPr>
          </a:p>
        </p:txBody>
      </p:sp>
      <p:sp>
        <p:nvSpPr>
          <p:cNvPr name="TextBox 22" id="22"/>
          <p:cNvSpPr txBox="true"/>
          <p:nvPr/>
        </p:nvSpPr>
        <p:spPr>
          <a:xfrm rot="0">
            <a:off x="217665" y="7298815"/>
            <a:ext cx="6403539" cy="712472"/>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Canva Sans"/>
                <a:ea typeface="Canva Sans"/>
                <a:cs typeface="Canva Sans"/>
                <a:sym typeface="Canva Sans"/>
              </a:rPr>
              <a:t>Face-Swap Deep Fakes..?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612497"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7641006"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10309192" y="2693069"/>
            <a:ext cx="7364683" cy="4900862"/>
          </a:xfrm>
          <a:custGeom>
            <a:avLst/>
            <a:gdLst/>
            <a:ahLst/>
            <a:cxnLst/>
            <a:rect r="r" b="b" t="t" l="l"/>
            <a:pathLst>
              <a:path h="4900862" w="7364683">
                <a:moveTo>
                  <a:pt x="0" y="0"/>
                </a:moveTo>
                <a:lnTo>
                  <a:pt x="7364683" y="0"/>
                </a:lnTo>
                <a:lnTo>
                  <a:pt x="7364683" y="4900862"/>
                </a:lnTo>
                <a:lnTo>
                  <a:pt x="0" y="4900862"/>
                </a:lnTo>
                <a:lnTo>
                  <a:pt x="0" y="0"/>
                </a:lnTo>
                <a:close/>
              </a:path>
            </a:pathLst>
          </a:custGeom>
          <a:blipFill>
            <a:blip r:embed="rId5"/>
            <a:stretch>
              <a:fillRect l="0" t="0" r="0" b="0"/>
            </a:stretch>
          </a:blipFill>
        </p:spPr>
      </p:sp>
      <p:sp>
        <p:nvSpPr>
          <p:cNvPr name="TextBox 8" id="8"/>
          <p:cNvSpPr txBox="true"/>
          <p:nvPr/>
        </p:nvSpPr>
        <p:spPr>
          <a:xfrm rot="0">
            <a:off x="1048633" y="508149"/>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TECH TITANS</a:t>
            </a:r>
          </a:p>
        </p:txBody>
      </p:sp>
      <p:sp>
        <p:nvSpPr>
          <p:cNvPr name="TextBox 9" id="9"/>
          <p:cNvSpPr txBox="true"/>
          <p:nvPr/>
        </p:nvSpPr>
        <p:spPr>
          <a:xfrm rot="0">
            <a:off x="12421359" y="6927022"/>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name="TextBox 10" id="10"/>
          <p:cNvSpPr txBox="true"/>
          <p:nvPr/>
        </p:nvSpPr>
        <p:spPr>
          <a:xfrm rot="0">
            <a:off x="865646" y="1964685"/>
            <a:ext cx="8448080" cy="1704881"/>
          </a:xfrm>
          <a:prstGeom prst="rect">
            <a:avLst/>
          </a:prstGeom>
        </p:spPr>
        <p:txBody>
          <a:bodyPr anchor="t" rtlCol="false" tIns="0" lIns="0" bIns="0" rIns="0">
            <a:spAutoFit/>
          </a:bodyPr>
          <a:lstStyle/>
          <a:p>
            <a:pPr algn="ctr">
              <a:lnSpc>
                <a:spcPts val="6562"/>
              </a:lnSpc>
            </a:pPr>
            <a:r>
              <a:rPr lang="en-US" sz="5167">
                <a:solidFill>
                  <a:srgbClr val="FFFFFF"/>
                </a:solidFill>
                <a:latin typeface="Canva Sans"/>
                <a:ea typeface="Canva Sans"/>
                <a:cs typeface="Canva Sans"/>
                <a:sym typeface="Canva Sans"/>
              </a:rPr>
              <a:t>why deep fake detection..?</a:t>
            </a:r>
          </a:p>
          <a:p>
            <a:pPr algn="ctr">
              <a:lnSpc>
                <a:spcPts val="7070"/>
              </a:lnSpc>
              <a:spcBef>
                <a:spcPct val="0"/>
              </a:spcBef>
            </a:pPr>
          </a:p>
        </p:txBody>
      </p:sp>
      <p:sp>
        <p:nvSpPr>
          <p:cNvPr name="TextBox 11" id="11"/>
          <p:cNvSpPr txBox="true"/>
          <p:nvPr/>
        </p:nvSpPr>
        <p:spPr>
          <a:xfrm rot="0">
            <a:off x="1581514" y="3372386"/>
            <a:ext cx="7482959" cy="3608125"/>
          </a:xfrm>
          <a:prstGeom prst="rect">
            <a:avLst/>
          </a:prstGeom>
        </p:spPr>
        <p:txBody>
          <a:bodyPr anchor="t" rtlCol="false" tIns="0" lIns="0" bIns="0" rIns="0">
            <a:spAutoFit/>
          </a:bodyPr>
          <a:lstStyle/>
          <a:p>
            <a:pPr algn="ctr" marL="970208" indent="-485104" lvl="1">
              <a:lnSpc>
                <a:spcPts val="5707"/>
              </a:lnSpc>
              <a:buFont typeface="Arial"/>
              <a:buChar char="•"/>
            </a:pPr>
            <a:r>
              <a:rPr lang="en-US" sz="4493">
                <a:solidFill>
                  <a:srgbClr val="FFFFFF"/>
                </a:solidFill>
                <a:latin typeface="Canva Sans"/>
                <a:ea typeface="Canva Sans"/>
                <a:cs typeface="Canva Sans"/>
                <a:sym typeface="Canva Sans"/>
              </a:rPr>
              <a:t>Fake news</a:t>
            </a:r>
          </a:p>
          <a:p>
            <a:pPr algn="ctr" marL="970208" indent="-485104" lvl="1">
              <a:lnSpc>
                <a:spcPts val="5707"/>
              </a:lnSpc>
              <a:buFont typeface="Arial"/>
              <a:buChar char="•"/>
            </a:pPr>
            <a:r>
              <a:rPr lang="en-US" sz="4493">
                <a:solidFill>
                  <a:srgbClr val="FFFFFF"/>
                </a:solidFill>
                <a:latin typeface="Canva Sans"/>
                <a:ea typeface="Canva Sans"/>
                <a:cs typeface="Canva Sans"/>
                <a:sym typeface="Canva Sans"/>
              </a:rPr>
              <a:t>Malicious hoaxes</a:t>
            </a:r>
          </a:p>
          <a:p>
            <a:pPr algn="ctr" marL="970208" indent="-485104" lvl="1">
              <a:lnSpc>
                <a:spcPts val="5707"/>
              </a:lnSpc>
              <a:buFont typeface="Arial"/>
              <a:buChar char="•"/>
            </a:pPr>
            <a:r>
              <a:rPr lang="en-US" sz="4493">
                <a:solidFill>
                  <a:srgbClr val="FFFFFF"/>
                </a:solidFill>
                <a:latin typeface="Canva Sans"/>
                <a:ea typeface="Canva Sans"/>
                <a:cs typeface="Canva Sans"/>
                <a:sym typeface="Canva Sans"/>
              </a:rPr>
              <a:t>Financial fraud</a:t>
            </a:r>
          </a:p>
          <a:p>
            <a:pPr algn="ctr" marL="970208" indent="-485104" lvl="1">
              <a:lnSpc>
                <a:spcPts val="5707"/>
              </a:lnSpc>
              <a:buFont typeface="Arial"/>
              <a:buChar char="•"/>
            </a:pPr>
            <a:r>
              <a:rPr lang="en-US" sz="4493">
                <a:solidFill>
                  <a:srgbClr val="FFFFFF"/>
                </a:solidFill>
                <a:latin typeface="Canva Sans"/>
                <a:ea typeface="Canva Sans"/>
                <a:cs typeface="Canva Sans"/>
                <a:sym typeface="Canva Sans"/>
              </a:rPr>
              <a:t>Celebrity unusual video</a:t>
            </a:r>
          </a:p>
          <a:p>
            <a:pPr algn="ctr" marL="970208" indent="-485104" lvl="1">
              <a:lnSpc>
                <a:spcPts val="5707"/>
              </a:lnSpc>
              <a:buFont typeface="Arial"/>
              <a:buChar char="•"/>
            </a:pPr>
            <a:r>
              <a:rPr lang="en-US" sz="4493">
                <a:solidFill>
                  <a:srgbClr val="FFFFFF"/>
                </a:solidFill>
                <a:latin typeface="Canva Sans"/>
                <a:ea typeface="Canva Sans"/>
                <a:cs typeface="Canva Sans"/>
                <a:sym typeface="Canva Sans"/>
              </a:rPr>
              <a:t>Political videos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39108" y="508149"/>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TECH TITANS</a:t>
            </a:r>
          </a:p>
        </p:txBody>
      </p:sp>
      <p:grpSp>
        <p:nvGrpSpPr>
          <p:cNvPr name="Group 8" id="8"/>
          <p:cNvGrpSpPr/>
          <p:nvPr/>
        </p:nvGrpSpPr>
        <p:grpSpPr>
          <a:xfrm rot="0">
            <a:off x="8806" y="1601412"/>
            <a:ext cx="5438048" cy="1807103"/>
            <a:chOff x="0" y="0"/>
            <a:chExt cx="7250731" cy="2409470"/>
          </a:xfrm>
        </p:grpSpPr>
        <p:sp>
          <p:nvSpPr>
            <p:cNvPr name="TextBox 9" id="9"/>
            <p:cNvSpPr txBox="true"/>
            <p:nvPr/>
          </p:nvSpPr>
          <p:spPr>
            <a:xfrm rot="0">
              <a:off x="1732136" y="-95250"/>
              <a:ext cx="5518595" cy="2504720"/>
            </a:xfrm>
            <a:prstGeom prst="rect">
              <a:avLst/>
            </a:prstGeom>
          </p:spPr>
          <p:txBody>
            <a:bodyPr anchor="t" rtlCol="false" tIns="0" lIns="0" bIns="0" rIns="0">
              <a:spAutoFit/>
            </a:bodyPr>
            <a:lstStyle/>
            <a:p>
              <a:pPr algn="l">
                <a:lnSpc>
                  <a:spcPts val="7678"/>
                </a:lnSpc>
                <a:spcBef>
                  <a:spcPct val="0"/>
                </a:spcBef>
              </a:pPr>
              <a:r>
                <a:rPr lang="en-US" sz="5484">
                  <a:solidFill>
                    <a:srgbClr val="FFFFFF"/>
                  </a:solidFill>
                  <a:latin typeface="TT Octosquares Compressed"/>
                  <a:ea typeface="TT Octosquares Compressed"/>
                  <a:cs typeface="TT Octosquares Compressed"/>
                  <a:sym typeface="TT Octosquares Compressed"/>
                </a:rPr>
                <a:t>TECHNOLOGY AND MODELS USED</a:t>
              </a:r>
            </a:p>
          </p:txBody>
        </p:sp>
        <p:sp>
          <p:nvSpPr>
            <p:cNvPr name="Freeform 10" id="10"/>
            <p:cNvSpPr/>
            <p:nvPr/>
          </p:nvSpPr>
          <p:spPr>
            <a:xfrm flipH="false" flipV="false" rot="0">
              <a:off x="1229785" y="0"/>
              <a:ext cx="394685" cy="617902"/>
            </a:xfrm>
            <a:custGeom>
              <a:avLst/>
              <a:gdLst/>
              <a:ahLst/>
              <a:cxnLst/>
              <a:rect r="r" b="b" t="t" l="l"/>
              <a:pathLst>
                <a:path h="617902" w="394685">
                  <a:moveTo>
                    <a:pt x="0" y="0"/>
                  </a:moveTo>
                  <a:lnTo>
                    <a:pt x="394685" y="0"/>
                  </a:lnTo>
                  <a:lnTo>
                    <a:pt x="394685" y="617902"/>
                  </a:lnTo>
                  <a:lnTo>
                    <a:pt x="0" y="617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16846" y="0"/>
              <a:ext cx="394685" cy="617902"/>
            </a:xfrm>
            <a:custGeom>
              <a:avLst/>
              <a:gdLst/>
              <a:ahLst/>
              <a:cxnLst/>
              <a:rect r="r" b="b" t="t" l="l"/>
              <a:pathLst>
                <a:path h="617902" w="394685">
                  <a:moveTo>
                    <a:pt x="0" y="0"/>
                  </a:moveTo>
                  <a:lnTo>
                    <a:pt x="394685" y="0"/>
                  </a:lnTo>
                  <a:lnTo>
                    <a:pt x="394685" y="617902"/>
                  </a:lnTo>
                  <a:lnTo>
                    <a:pt x="0" y="617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0" y="0"/>
              <a:ext cx="394685" cy="617902"/>
            </a:xfrm>
            <a:custGeom>
              <a:avLst/>
              <a:gdLst/>
              <a:ahLst/>
              <a:cxnLst/>
              <a:rect r="r" b="b" t="t" l="l"/>
              <a:pathLst>
                <a:path h="617902" w="394685">
                  <a:moveTo>
                    <a:pt x="0" y="0"/>
                  </a:moveTo>
                  <a:lnTo>
                    <a:pt x="394685" y="0"/>
                  </a:lnTo>
                  <a:lnTo>
                    <a:pt x="394685" y="617902"/>
                  </a:lnTo>
                  <a:lnTo>
                    <a:pt x="0" y="6179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3" id="13"/>
          <p:cNvSpPr txBox="true"/>
          <p:nvPr/>
        </p:nvSpPr>
        <p:spPr>
          <a:xfrm rot="0">
            <a:off x="0" y="4695645"/>
            <a:ext cx="5173019" cy="1524625"/>
          </a:xfrm>
          <a:prstGeom prst="rect">
            <a:avLst/>
          </a:prstGeom>
        </p:spPr>
        <p:txBody>
          <a:bodyPr anchor="t" rtlCol="false" tIns="0" lIns="0" bIns="0" rIns="0">
            <a:spAutoFit/>
          </a:bodyPr>
          <a:lstStyle/>
          <a:p>
            <a:pPr algn="ctr">
              <a:lnSpc>
                <a:spcPts val="3042"/>
              </a:lnSpc>
            </a:pPr>
            <a:r>
              <a:rPr lang="en-US" sz="2173">
                <a:solidFill>
                  <a:srgbClr val="FFFFFF"/>
                </a:solidFill>
                <a:latin typeface="Canva Sans"/>
                <a:ea typeface="Canva Sans"/>
                <a:cs typeface="Canva Sans"/>
                <a:sym typeface="Canva Sans"/>
              </a:rPr>
              <a:t>1)    IMAGE AND VIDEO PROCESSING </a:t>
            </a:r>
          </a:p>
          <a:p>
            <a:pPr algn="ctr" marL="469174" indent="-234587" lvl="1">
              <a:lnSpc>
                <a:spcPts val="3042"/>
              </a:lnSpc>
              <a:buFont typeface="Arial"/>
              <a:buChar char="•"/>
            </a:pPr>
            <a:r>
              <a:rPr lang="en-US" sz="2173">
                <a:solidFill>
                  <a:srgbClr val="FFFFFF"/>
                </a:solidFill>
                <a:latin typeface="Canva Sans"/>
                <a:ea typeface="Canva Sans"/>
                <a:cs typeface="Canva Sans"/>
                <a:sym typeface="Canva Sans"/>
              </a:rPr>
              <a:t>Acquisition &amp; Preprocessing</a:t>
            </a:r>
          </a:p>
          <a:p>
            <a:pPr algn="ctr" marL="469174" indent="-234587" lvl="1">
              <a:lnSpc>
                <a:spcPts val="3042"/>
              </a:lnSpc>
              <a:buFont typeface="Arial"/>
              <a:buChar char="•"/>
            </a:pPr>
            <a:r>
              <a:rPr lang="en-US" sz="2173">
                <a:solidFill>
                  <a:srgbClr val="FFFFFF"/>
                </a:solidFill>
                <a:latin typeface="Canva Sans"/>
                <a:ea typeface="Canva Sans"/>
                <a:cs typeface="Canva Sans"/>
                <a:sym typeface="Canva Sans"/>
              </a:rPr>
              <a:t>Feature Extraction</a:t>
            </a:r>
          </a:p>
          <a:p>
            <a:pPr algn="ctr">
              <a:lnSpc>
                <a:spcPts val="3042"/>
              </a:lnSpc>
              <a:spcBef>
                <a:spcPct val="0"/>
              </a:spcBef>
            </a:pPr>
          </a:p>
        </p:txBody>
      </p:sp>
      <p:sp>
        <p:nvSpPr>
          <p:cNvPr name="TextBox 14" id="14"/>
          <p:cNvSpPr txBox="true"/>
          <p:nvPr/>
        </p:nvSpPr>
        <p:spPr>
          <a:xfrm rot="0">
            <a:off x="0" y="6619500"/>
            <a:ext cx="4887579" cy="1714577"/>
          </a:xfrm>
          <a:prstGeom prst="rect">
            <a:avLst/>
          </a:prstGeom>
        </p:spPr>
        <p:txBody>
          <a:bodyPr anchor="t" rtlCol="false" tIns="0" lIns="0" bIns="0" rIns="0">
            <a:spAutoFit/>
          </a:bodyPr>
          <a:lstStyle/>
          <a:p>
            <a:pPr algn="ctr">
              <a:lnSpc>
                <a:spcPts val="3325"/>
              </a:lnSpc>
            </a:pPr>
            <a:r>
              <a:rPr lang="en-US" sz="2375">
                <a:solidFill>
                  <a:srgbClr val="FFFFFF"/>
                </a:solidFill>
                <a:latin typeface="Canva Sans"/>
                <a:ea typeface="Canva Sans"/>
                <a:cs typeface="Canva Sans"/>
                <a:sym typeface="Canva Sans"/>
              </a:rPr>
              <a:t>2)  Deep Learning Essentials</a:t>
            </a:r>
          </a:p>
          <a:p>
            <a:pPr algn="ctr" marL="512904" indent="-256452" lvl="1">
              <a:lnSpc>
                <a:spcPts val="3325"/>
              </a:lnSpc>
              <a:buFont typeface="Arial"/>
              <a:buChar char="•"/>
            </a:pPr>
            <a:r>
              <a:rPr lang="en-US" sz="2375">
                <a:solidFill>
                  <a:srgbClr val="FFFFFF"/>
                </a:solidFill>
                <a:latin typeface="Canva Sans"/>
                <a:ea typeface="Canva Sans"/>
                <a:cs typeface="Canva Sans"/>
                <a:sym typeface="Canva Sans"/>
              </a:rPr>
              <a:t> </a:t>
            </a:r>
            <a:r>
              <a:rPr lang="en-US" sz="2375">
                <a:solidFill>
                  <a:srgbClr val="FFFFFF"/>
                </a:solidFill>
                <a:latin typeface="Canva Sans"/>
                <a:ea typeface="Canva Sans"/>
                <a:cs typeface="Canva Sans"/>
                <a:sym typeface="Canva Sans"/>
              </a:rPr>
              <a:t>Neural Networks &amp; CNNs</a:t>
            </a:r>
          </a:p>
          <a:p>
            <a:pPr algn="ctr" marL="512904" indent="-256452" lvl="1">
              <a:lnSpc>
                <a:spcPts val="3325"/>
              </a:lnSpc>
              <a:buFont typeface="Arial"/>
              <a:buChar char="•"/>
            </a:pPr>
            <a:r>
              <a:rPr lang="en-US" sz="2375">
                <a:solidFill>
                  <a:srgbClr val="FFFFFF"/>
                </a:solidFill>
                <a:latin typeface="Canva Sans"/>
                <a:ea typeface="Canva Sans"/>
                <a:cs typeface="Canva Sans"/>
                <a:sym typeface="Canva Sans"/>
              </a:rPr>
              <a:t>RNNs &amp; LSTMs</a:t>
            </a:r>
          </a:p>
          <a:p>
            <a:pPr algn="ctr">
              <a:lnSpc>
                <a:spcPts val="3837"/>
              </a:lnSpc>
              <a:spcBef>
                <a:spcPct val="0"/>
              </a:spcBef>
            </a:pPr>
          </a:p>
        </p:txBody>
      </p:sp>
      <p:sp>
        <p:nvSpPr>
          <p:cNvPr name="AutoShape 15" id="15"/>
          <p:cNvSpPr/>
          <p:nvPr/>
        </p:nvSpPr>
        <p:spPr>
          <a:xfrm>
            <a:off x="5465905" y="1601457"/>
            <a:ext cx="19050" cy="8111955"/>
          </a:xfrm>
          <a:prstGeom prst="line">
            <a:avLst/>
          </a:prstGeom>
          <a:ln cap="flat" w="38100">
            <a:solidFill>
              <a:srgbClr val="FFFFFF"/>
            </a:solidFill>
            <a:prstDash val="solid"/>
            <a:headEnd type="none" len="sm" w="sm"/>
            <a:tailEnd type="none" len="sm" w="sm"/>
          </a:ln>
        </p:spPr>
      </p:sp>
      <p:grpSp>
        <p:nvGrpSpPr>
          <p:cNvPr name="Group 16" id="16"/>
          <p:cNvGrpSpPr/>
          <p:nvPr/>
        </p:nvGrpSpPr>
        <p:grpSpPr>
          <a:xfrm rot="0">
            <a:off x="5607409" y="1854931"/>
            <a:ext cx="5950267" cy="7858480"/>
            <a:chOff x="0" y="0"/>
            <a:chExt cx="7933689" cy="10477974"/>
          </a:xfrm>
        </p:grpSpPr>
        <p:sp>
          <p:nvSpPr>
            <p:cNvPr name="TextBox 17" id="17"/>
            <p:cNvSpPr txBox="true"/>
            <p:nvPr/>
          </p:nvSpPr>
          <p:spPr>
            <a:xfrm rot="0">
              <a:off x="563588" y="-9525"/>
              <a:ext cx="5875437" cy="2048200"/>
            </a:xfrm>
            <a:prstGeom prst="rect">
              <a:avLst/>
            </a:prstGeom>
          </p:spPr>
          <p:txBody>
            <a:bodyPr anchor="t" rtlCol="false" tIns="0" lIns="0" bIns="0" rIns="0">
              <a:spAutoFit/>
            </a:bodyPr>
            <a:lstStyle/>
            <a:p>
              <a:pPr algn="l">
                <a:lnSpc>
                  <a:spcPts val="3101"/>
                </a:lnSpc>
              </a:pPr>
              <a:r>
                <a:rPr lang="en-US" sz="2442">
                  <a:solidFill>
                    <a:srgbClr val="FFFFFF"/>
                  </a:solidFill>
                  <a:latin typeface="Canva Sans"/>
                  <a:ea typeface="Canva Sans"/>
                  <a:cs typeface="Canva Sans"/>
                  <a:sym typeface="Canva Sans"/>
                </a:rPr>
                <a:t>3)  Advanced Techniq</a:t>
              </a:r>
              <a:r>
                <a:rPr lang="en-US" sz="2442">
                  <a:solidFill>
                    <a:srgbClr val="FFFFFF"/>
                  </a:solidFill>
                  <a:latin typeface="Canva Sans"/>
                  <a:ea typeface="Canva Sans"/>
                  <a:cs typeface="Canva Sans"/>
                  <a:sym typeface="Canva Sans"/>
                </a:rPr>
                <a:t>ues</a:t>
              </a:r>
            </a:p>
            <a:p>
              <a:pPr algn="l" marL="527240" indent="-263620" lvl="1">
                <a:lnSpc>
                  <a:spcPts val="3101"/>
                </a:lnSpc>
                <a:buFont typeface="Arial"/>
                <a:buChar char="•"/>
              </a:pPr>
              <a:r>
                <a:rPr lang="en-US" sz="2442">
                  <a:solidFill>
                    <a:srgbClr val="FFFFFF"/>
                  </a:solidFill>
                  <a:latin typeface="Canva Sans"/>
                  <a:ea typeface="Canva Sans"/>
                  <a:cs typeface="Canva Sans"/>
                  <a:sym typeface="Canva Sans"/>
                </a:rPr>
                <a:t>GANs &amp; Capsule Networks</a:t>
              </a:r>
            </a:p>
            <a:p>
              <a:pPr algn="l" marL="527240" indent="-263620" lvl="1">
                <a:lnSpc>
                  <a:spcPts val="3101"/>
                </a:lnSpc>
                <a:buFont typeface="Arial"/>
                <a:buChar char="•"/>
              </a:pPr>
              <a:r>
                <a:rPr lang="en-US" sz="2442">
                  <a:solidFill>
                    <a:srgbClr val="FFFFFF"/>
                  </a:solidFill>
                  <a:latin typeface="Canva Sans"/>
                  <a:ea typeface="Canva Sans"/>
                  <a:cs typeface="Canva Sans"/>
                  <a:sym typeface="Canva Sans"/>
                </a:rPr>
                <a:t>Adversarial Training</a:t>
              </a:r>
            </a:p>
            <a:p>
              <a:pPr algn="l">
                <a:lnSpc>
                  <a:spcPts val="3101"/>
                </a:lnSpc>
              </a:pPr>
            </a:p>
          </p:txBody>
        </p:sp>
        <p:sp>
          <p:nvSpPr>
            <p:cNvPr name="TextBox 18" id="18"/>
            <p:cNvSpPr txBox="true"/>
            <p:nvPr/>
          </p:nvSpPr>
          <p:spPr>
            <a:xfrm rot="0">
              <a:off x="0" y="2451443"/>
              <a:ext cx="7002613" cy="2159900"/>
            </a:xfrm>
            <a:prstGeom prst="rect">
              <a:avLst/>
            </a:prstGeom>
          </p:spPr>
          <p:txBody>
            <a:bodyPr anchor="t" rtlCol="false" tIns="0" lIns="0" bIns="0" rIns="0">
              <a:spAutoFit/>
            </a:bodyPr>
            <a:lstStyle/>
            <a:p>
              <a:pPr algn="l">
                <a:lnSpc>
                  <a:spcPts val="3230"/>
                </a:lnSpc>
              </a:pPr>
              <a:r>
                <a:rPr lang="en-US" sz="2543">
                  <a:solidFill>
                    <a:srgbClr val="FFFFFF"/>
                  </a:solidFill>
                  <a:latin typeface="Canva Sans"/>
                  <a:ea typeface="Canva Sans"/>
                  <a:cs typeface="Canva Sans"/>
                  <a:sym typeface="Canva Sans"/>
                </a:rPr>
                <a:t>4)  Image Analysis</a:t>
              </a:r>
            </a:p>
            <a:p>
              <a:pPr algn="l" marL="549208" indent="-274604" lvl="1">
                <a:lnSpc>
                  <a:spcPts val="3230"/>
                </a:lnSpc>
                <a:buFont typeface="Arial"/>
                <a:buChar char="•"/>
              </a:pPr>
              <a:r>
                <a:rPr lang="en-US" sz="2543">
                  <a:solidFill>
                    <a:srgbClr val="FFFFFF"/>
                  </a:solidFill>
                  <a:latin typeface="Canva Sans"/>
                  <a:ea typeface="Canva Sans"/>
                  <a:cs typeface="Canva Sans"/>
                  <a:sym typeface="Canva Sans"/>
                </a:rPr>
                <a:t>Frequency &amp; Spectral Analysis</a:t>
              </a:r>
            </a:p>
            <a:p>
              <a:pPr algn="l" marL="549208" indent="-274604" lvl="1">
                <a:lnSpc>
                  <a:spcPts val="3230"/>
                </a:lnSpc>
                <a:buFont typeface="Arial"/>
                <a:buChar char="•"/>
              </a:pPr>
              <a:r>
                <a:rPr lang="en-US" sz="2543">
                  <a:solidFill>
                    <a:srgbClr val="FFFFFF"/>
                  </a:solidFill>
                  <a:latin typeface="Canva Sans"/>
                  <a:ea typeface="Canva Sans"/>
                  <a:cs typeface="Canva Sans"/>
                  <a:sym typeface="Canva Sans"/>
                </a:rPr>
                <a:t>Error Level Analysis (ELA)</a:t>
              </a:r>
            </a:p>
            <a:p>
              <a:pPr algn="l">
                <a:lnSpc>
                  <a:spcPts val="3230"/>
                </a:lnSpc>
              </a:pPr>
            </a:p>
          </p:txBody>
        </p:sp>
        <p:sp>
          <p:nvSpPr>
            <p:cNvPr name="TextBox 19" id="19"/>
            <p:cNvSpPr txBox="true"/>
            <p:nvPr/>
          </p:nvSpPr>
          <p:spPr>
            <a:xfrm rot="0">
              <a:off x="143441" y="5149000"/>
              <a:ext cx="6859172" cy="1569758"/>
            </a:xfrm>
            <a:prstGeom prst="rect">
              <a:avLst/>
            </a:prstGeom>
          </p:spPr>
          <p:txBody>
            <a:bodyPr anchor="t" rtlCol="false" tIns="0" lIns="0" bIns="0" rIns="0">
              <a:spAutoFit/>
            </a:bodyPr>
            <a:lstStyle/>
            <a:p>
              <a:pPr algn="l">
                <a:lnSpc>
                  <a:spcPts val="3134"/>
                </a:lnSpc>
              </a:pPr>
              <a:r>
                <a:rPr lang="en-US" sz="2467">
                  <a:solidFill>
                    <a:srgbClr val="FFFFFF"/>
                  </a:solidFill>
                  <a:latin typeface="Canva Sans"/>
                  <a:ea typeface="Canva Sans"/>
                  <a:cs typeface="Canva Sans"/>
                  <a:sym typeface="Canva Sans"/>
                </a:rPr>
                <a:t>5) Metadata &amp; F</a:t>
              </a:r>
              <a:r>
                <a:rPr lang="en-US" sz="2467">
                  <a:solidFill>
                    <a:srgbClr val="FFFFFF"/>
                  </a:solidFill>
                  <a:latin typeface="Canva Sans"/>
                  <a:ea typeface="Canva Sans"/>
                  <a:cs typeface="Canva Sans"/>
                  <a:sym typeface="Canva Sans"/>
                </a:rPr>
                <a:t>orensics</a:t>
              </a:r>
            </a:p>
            <a:p>
              <a:pPr algn="l" marL="532784" indent="-266392" lvl="1">
                <a:lnSpc>
                  <a:spcPts val="3134"/>
                </a:lnSpc>
                <a:buFont typeface="Arial"/>
                <a:buChar char="•"/>
              </a:pPr>
              <a:r>
                <a:rPr lang="en-US" sz="2467">
                  <a:solidFill>
                    <a:srgbClr val="FFFFFF"/>
                  </a:solidFill>
                  <a:latin typeface="Canva Sans"/>
                  <a:ea typeface="Canva Sans"/>
                  <a:cs typeface="Canva Sans"/>
                  <a:sym typeface="Canva Sans"/>
                </a:rPr>
                <a:t>EXIF Data &amp; Biometric Analysis</a:t>
              </a:r>
            </a:p>
            <a:p>
              <a:pPr algn="l">
                <a:lnSpc>
                  <a:spcPts val="3134"/>
                </a:lnSpc>
              </a:pPr>
            </a:p>
          </p:txBody>
        </p:sp>
        <p:sp>
          <p:nvSpPr>
            <p:cNvPr name="TextBox 20" id="20"/>
            <p:cNvSpPr txBox="true"/>
            <p:nvPr/>
          </p:nvSpPr>
          <p:spPr>
            <a:xfrm rot="0">
              <a:off x="318994" y="6809981"/>
              <a:ext cx="7077726" cy="1569758"/>
            </a:xfrm>
            <a:prstGeom prst="rect">
              <a:avLst/>
            </a:prstGeom>
          </p:spPr>
          <p:txBody>
            <a:bodyPr anchor="t" rtlCol="false" tIns="0" lIns="0" bIns="0" rIns="0">
              <a:spAutoFit/>
            </a:bodyPr>
            <a:lstStyle/>
            <a:p>
              <a:pPr algn="l">
                <a:lnSpc>
                  <a:spcPts val="3134"/>
                </a:lnSpc>
              </a:pPr>
              <a:r>
                <a:rPr lang="en-US" sz="2467">
                  <a:solidFill>
                    <a:srgbClr val="FFFFFF"/>
                  </a:solidFill>
                  <a:latin typeface="Canva Sans"/>
                  <a:ea typeface="Canva Sans"/>
                  <a:cs typeface="Canva Sans"/>
                  <a:sym typeface="Canva Sans"/>
                </a:rPr>
                <a:t>6) Ensemble &amp; Hyb</a:t>
              </a:r>
              <a:r>
                <a:rPr lang="en-US" sz="2467">
                  <a:solidFill>
                    <a:srgbClr val="FFFFFF"/>
                  </a:solidFill>
                  <a:latin typeface="Canva Sans"/>
                  <a:ea typeface="Canva Sans"/>
                  <a:cs typeface="Canva Sans"/>
                  <a:sym typeface="Canva Sans"/>
                </a:rPr>
                <a:t>rid Models</a:t>
              </a:r>
            </a:p>
            <a:p>
              <a:pPr algn="l" marL="532784" indent="-266392" lvl="1">
                <a:lnSpc>
                  <a:spcPts val="3134"/>
                </a:lnSpc>
                <a:buFont typeface="Arial"/>
                <a:buChar char="•"/>
              </a:pPr>
              <a:r>
                <a:rPr lang="en-US" sz="2467">
                  <a:solidFill>
                    <a:srgbClr val="FFFFFF"/>
                  </a:solidFill>
                  <a:latin typeface="Canva Sans"/>
                  <a:ea typeface="Canva Sans"/>
                  <a:cs typeface="Canva Sans"/>
                  <a:sym typeface="Canva Sans"/>
                </a:rPr>
                <a:t>Combining Multiple Techniques</a:t>
              </a:r>
            </a:p>
            <a:p>
              <a:pPr algn="l">
                <a:lnSpc>
                  <a:spcPts val="3134"/>
                </a:lnSpc>
              </a:pPr>
            </a:p>
          </p:txBody>
        </p:sp>
        <p:sp>
          <p:nvSpPr>
            <p:cNvPr name="TextBox 21" id="21"/>
            <p:cNvSpPr txBox="true"/>
            <p:nvPr/>
          </p:nvSpPr>
          <p:spPr>
            <a:xfrm rot="0">
              <a:off x="143441" y="8908216"/>
              <a:ext cx="7790248" cy="1569758"/>
            </a:xfrm>
            <a:prstGeom prst="rect">
              <a:avLst/>
            </a:prstGeom>
          </p:spPr>
          <p:txBody>
            <a:bodyPr anchor="t" rtlCol="false" tIns="0" lIns="0" bIns="0" rIns="0">
              <a:spAutoFit/>
            </a:bodyPr>
            <a:lstStyle/>
            <a:p>
              <a:pPr algn="l">
                <a:lnSpc>
                  <a:spcPts val="3134"/>
                </a:lnSpc>
              </a:pPr>
              <a:r>
                <a:rPr lang="en-US" sz="2467">
                  <a:solidFill>
                    <a:srgbClr val="FFFFFF"/>
                  </a:solidFill>
                  <a:latin typeface="Canva Sans"/>
                  <a:ea typeface="Canva Sans"/>
                  <a:cs typeface="Canva Sans"/>
                  <a:sym typeface="Canva Sans"/>
                </a:rPr>
                <a:t>7)   Data</a:t>
              </a:r>
              <a:r>
                <a:rPr lang="en-US" sz="2467">
                  <a:solidFill>
                    <a:srgbClr val="FFFFFF"/>
                  </a:solidFill>
                  <a:latin typeface="Canva Sans"/>
                  <a:ea typeface="Canva Sans"/>
                  <a:cs typeface="Canva Sans"/>
                  <a:sym typeface="Canva Sans"/>
                </a:rPr>
                <a:t> Handling</a:t>
              </a:r>
            </a:p>
            <a:p>
              <a:pPr algn="l" marL="532784" indent="-266392" lvl="1">
                <a:lnSpc>
                  <a:spcPts val="3134"/>
                </a:lnSpc>
                <a:buFont typeface="Arial"/>
                <a:buChar char="•"/>
              </a:pPr>
              <a:r>
                <a:rPr lang="en-US" sz="2467">
                  <a:solidFill>
                    <a:srgbClr val="FFFFFF"/>
                  </a:solidFill>
                  <a:latin typeface="Canva Sans"/>
                  <a:ea typeface="Canva Sans"/>
                  <a:cs typeface="Canva Sans"/>
                  <a:sym typeface="Canva Sans"/>
                </a:rPr>
                <a:t>Dataset Collection &amp; Augmentation</a:t>
              </a:r>
            </a:p>
            <a:p>
              <a:pPr algn="l">
                <a:lnSpc>
                  <a:spcPts val="3134"/>
                </a:lnSpc>
              </a:pPr>
            </a:p>
          </p:txBody>
        </p:sp>
      </p:grpSp>
      <p:sp>
        <p:nvSpPr>
          <p:cNvPr name="AutoShape 22" id="22"/>
          <p:cNvSpPr/>
          <p:nvPr/>
        </p:nvSpPr>
        <p:spPr>
          <a:xfrm>
            <a:off x="11680130" y="1601412"/>
            <a:ext cx="0" cy="7921221"/>
          </a:xfrm>
          <a:prstGeom prst="line">
            <a:avLst/>
          </a:prstGeom>
          <a:ln cap="flat" w="38100">
            <a:solidFill>
              <a:srgbClr val="FFFFFF"/>
            </a:solidFill>
            <a:prstDash val="solid"/>
            <a:headEnd type="none" len="sm" w="sm"/>
            <a:tailEnd type="none" len="sm" w="sm"/>
          </a:ln>
        </p:spPr>
      </p:sp>
      <p:sp>
        <p:nvSpPr>
          <p:cNvPr name="TextBox 23" id="23"/>
          <p:cNvSpPr txBox="true"/>
          <p:nvPr/>
        </p:nvSpPr>
        <p:spPr>
          <a:xfrm rot="0">
            <a:off x="11921392" y="1845406"/>
            <a:ext cx="6172200" cy="7351661"/>
          </a:xfrm>
          <a:prstGeom prst="rect">
            <a:avLst/>
          </a:prstGeom>
        </p:spPr>
        <p:txBody>
          <a:bodyPr anchor="t" rtlCol="false" tIns="0" lIns="0" bIns="0" rIns="0">
            <a:spAutoFit/>
          </a:bodyPr>
          <a:lstStyle/>
          <a:p>
            <a:pPr algn="ctr">
              <a:lnSpc>
                <a:spcPts val="3477"/>
              </a:lnSpc>
              <a:spcBef>
                <a:spcPct val="0"/>
              </a:spcBef>
            </a:pPr>
            <a:r>
              <a:rPr lang="en-US" sz="2738">
                <a:solidFill>
                  <a:srgbClr val="FFFFFF"/>
                </a:solidFill>
                <a:latin typeface="Canva Sans"/>
                <a:ea typeface="Canva Sans"/>
                <a:cs typeface="Canva Sans"/>
                <a:sym typeface="Canva Sans"/>
              </a:rPr>
              <a:t>8) M</a:t>
            </a:r>
            <a:r>
              <a:rPr lang="en-US" sz="2738">
                <a:solidFill>
                  <a:srgbClr val="FFFFFF"/>
                </a:solidFill>
                <a:latin typeface="Canva Sans"/>
                <a:ea typeface="Canva Sans"/>
                <a:cs typeface="Canva Sans"/>
                <a:sym typeface="Canva Sans"/>
              </a:rPr>
              <a:t>odel Training &amp; Evaluation</a:t>
            </a:r>
          </a:p>
          <a:p>
            <a:pPr algn="ctr" marL="591172" indent="-295586" lvl="1">
              <a:lnSpc>
                <a:spcPts val="3477"/>
              </a:lnSpc>
              <a:spcBef>
                <a:spcPct val="0"/>
              </a:spcBef>
              <a:buFont typeface="Arial"/>
              <a:buChar char="•"/>
            </a:pPr>
            <a:r>
              <a:rPr lang="en-US" sz="2738">
                <a:solidFill>
                  <a:srgbClr val="FFFFFF"/>
                </a:solidFill>
                <a:latin typeface="Canva Sans"/>
                <a:ea typeface="Canva Sans"/>
                <a:cs typeface="Canva Sans"/>
                <a:sym typeface="Canva Sans"/>
              </a:rPr>
              <a:t>Metrics &amp; Validation</a:t>
            </a:r>
          </a:p>
          <a:p>
            <a:pPr algn="ctr">
              <a:lnSpc>
                <a:spcPts val="3477"/>
              </a:lnSpc>
              <a:spcBef>
                <a:spcPct val="0"/>
              </a:spcBef>
            </a:pPr>
          </a:p>
          <a:p>
            <a:pPr algn="ctr">
              <a:lnSpc>
                <a:spcPts val="3477"/>
              </a:lnSpc>
              <a:spcBef>
                <a:spcPct val="0"/>
              </a:spcBef>
            </a:pPr>
          </a:p>
          <a:p>
            <a:pPr algn="ctr">
              <a:lnSpc>
                <a:spcPts val="3477"/>
              </a:lnSpc>
              <a:spcBef>
                <a:spcPct val="0"/>
              </a:spcBef>
            </a:pPr>
            <a:r>
              <a:rPr lang="en-US" sz="2738">
                <a:solidFill>
                  <a:srgbClr val="FFFFFF"/>
                </a:solidFill>
                <a:latin typeface="Canva Sans"/>
                <a:ea typeface="Canva Sans"/>
                <a:cs typeface="Canva Sans"/>
                <a:sym typeface="Canva Sans"/>
              </a:rPr>
              <a:t>9)   </a:t>
            </a:r>
            <a:r>
              <a:rPr lang="en-US" sz="2738">
                <a:solidFill>
                  <a:srgbClr val="FFFFFF"/>
                </a:solidFill>
                <a:latin typeface="Canva Sans"/>
                <a:ea typeface="Canva Sans"/>
                <a:cs typeface="Canva Sans"/>
                <a:sym typeface="Canva Sans"/>
              </a:rPr>
              <a:t>Ethics &amp; Privacy</a:t>
            </a:r>
          </a:p>
          <a:p>
            <a:pPr algn="ctr" marL="591172" indent="-295586" lvl="1">
              <a:lnSpc>
                <a:spcPts val="3477"/>
              </a:lnSpc>
              <a:spcBef>
                <a:spcPct val="0"/>
              </a:spcBef>
              <a:buFont typeface="Arial"/>
              <a:buChar char="•"/>
            </a:pPr>
            <a:r>
              <a:rPr lang="en-US" sz="2738">
                <a:solidFill>
                  <a:srgbClr val="FFFFFF"/>
                </a:solidFill>
                <a:latin typeface="Canva Sans"/>
                <a:ea typeface="Canva Sans"/>
                <a:cs typeface="Canva Sans"/>
                <a:sym typeface="Canva Sans"/>
              </a:rPr>
              <a:t>Ethical &amp; Legal Considerations</a:t>
            </a:r>
          </a:p>
          <a:p>
            <a:pPr algn="ctr">
              <a:lnSpc>
                <a:spcPts val="3477"/>
              </a:lnSpc>
              <a:spcBef>
                <a:spcPct val="0"/>
              </a:spcBef>
            </a:pPr>
          </a:p>
          <a:p>
            <a:pPr algn="ctr">
              <a:lnSpc>
                <a:spcPts val="3477"/>
              </a:lnSpc>
              <a:spcBef>
                <a:spcPct val="0"/>
              </a:spcBef>
            </a:pPr>
            <a:r>
              <a:rPr lang="en-US" sz="2738">
                <a:solidFill>
                  <a:srgbClr val="FFFFFF"/>
                </a:solidFill>
                <a:latin typeface="Canva Sans"/>
                <a:ea typeface="Canva Sans"/>
                <a:cs typeface="Canva Sans"/>
                <a:sym typeface="Canva Sans"/>
              </a:rPr>
              <a:t>10) </a:t>
            </a:r>
            <a:r>
              <a:rPr lang="en-US" sz="2738">
                <a:solidFill>
                  <a:srgbClr val="FFFFFF"/>
                </a:solidFill>
                <a:latin typeface="Canva Sans"/>
                <a:ea typeface="Canva Sans"/>
                <a:cs typeface="Canva Sans"/>
                <a:sym typeface="Canva Sans"/>
              </a:rPr>
              <a:t>Implementation Tools</a:t>
            </a:r>
          </a:p>
          <a:p>
            <a:pPr algn="ctr" marL="591172" indent="-295586" lvl="1">
              <a:lnSpc>
                <a:spcPts val="3477"/>
              </a:lnSpc>
              <a:spcBef>
                <a:spcPct val="0"/>
              </a:spcBef>
              <a:buFont typeface="Arial"/>
              <a:buChar char="•"/>
            </a:pPr>
            <a:r>
              <a:rPr lang="en-US" sz="2738">
                <a:solidFill>
                  <a:srgbClr val="FFFFFF"/>
                </a:solidFill>
                <a:latin typeface="Canva Sans"/>
                <a:ea typeface="Canva Sans"/>
                <a:cs typeface="Canva Sans"/>
                <a:sym typeface="Canva Sans"/>
              </a:rPr>
              <a:t>Python Libraries &amp; Development</a:t>
            </a:r>
          </a:p>
          <a:p>
            <a:pPr algn="ctr">
              <a:lnSpc>
                <a:spcPts val="3477"/>
              </a:lnSpc>
              <a:spcBef>
                <a:spcPct val="0"/>
              </a:spcBef>
            </a:pPr>
          </a:p>
          <a:p>
            <a:pPr algn="ctr">
              <a:lnSpc>
                <a:spcPts val="3477"/>
              </a:lnSpc>
              <a:spcBef>
                <a:spcPct val="0"/>
              </a:spcBef>
            </a:pPr>
          </a:p>
          <a:p>
            <a:pPr algn="ctr">
              <a:lnSpc>
                <a:spcPts val="3477"/>
              </a:lnSpc>
              <a:spcBef>
                <a:spcPct val="0"/>
              </a:spcBef>
            </a:pPr>
            <a:r>
              <a:rPr lang="en-US" sz="2738">
                <a:solidFill>
                  <a:srgbClr val="FFFFFF"/>
                </a:solidFill>
                <a:latin typeface="Canva Sans"/>
                <a:ea typeface="Canva Sans"/>
                <a:cs typeface="Canva Sans"/>
                <a:sym typeface="Canva Sans"/>
              </a:rPr>
              <a:t>11)   </a:t>
            </a:r>
            <a:r>
              <a:rPr lang="en-US" sz="2738">
                <a:solidFill>
                  <a:srgbClr val="FFFFFF"/>
                </a:solidFill>
                <a:latin typeface="Canva Sans"/>
                <a:ea typeface="Canva Sans"/>
                <a:cs typeface="Canva Sans"/>
                <a:sym typeface="Canva Sans"/>
              </a:rPr>
              <a:t>System Integration</a:t>
            </a:r>
          </a:p>
          <a:p>
            <a:pPr algn="ctr" marL="591172" indent="-295586" lvl="1">
              <a:lnSpc>
                <a:spcPts val="3477"/>
              </a:lnSpc>
              <a:spcBef>
                <a:spcPct val="0"/>
              </a:spcBef>
              <a:buFont typeface="Arial"/>
              <a:buChar char="•"/>
            </a:pPr>
            <a:r>
              <a:rPr lang="en-US" sz="2738">
                <a:solidFill>
                  <a:srgbClr val="FFFFFF"/>
                </a:solidFill>
                <a:latin typeface="Canva Sans"/>
                <a:ea typeface="Canva Sans"/>
                <a:cs typeface="Canva Sans"/>
                <a:sym typeface="Canva Sans"/>
              </a:rPr>
              <a:t>Detection Pipeline &amp; Deployment</a:t>
            </a:r>
          </a:p>
          <a:p>
            <a:pPr algn="ctr">
              <a:lnSpc>
                <a:spcPts val="3477"/>
              </a:lnSpc>
              <a:spcBef>
                <a:spcPct val="0"/>
              </a:spcBef>
            </a:pPr>
          </a:p>
          <a:p>
            <a:pPr algn="ctr">
              <a:lnSpc>
                <a:spcPts val="3477"/>
              </a:lnSpc>
              <a:spcBef>
                <a:spcPct val="0"/>
              </a:spcBef>
            </a:pPr>
            <a:r>
              <a:rPr lang="en-US" sz="2738">
                <a:solidFill>
                  <a:srgbClr val="FFFFFF"/>
                </a:solidFill>
                <a:latin typeface="Canva Sans"/>
                <a:ea typeface="Canva Sans"/>
                <a:cs typeface="Canva Sans"/>
                <a:sym typeface="Canva Sans"/>
              </a:rPr>
              <a:t>12) </a:t>
            </a:r>
            <a:r>
              <a:rPr lang="en-US" sz="2738">
                <a:solidFill>
                  <a:srgbClr val="FFFFFF"/>
                </a:solidFill>
                <a:latin typeface="Canva Sans"/>
                <a:ea typeface="Canva Sans"/>
                <a:cs typeface="Canva Sans"/>
                <a:sym typeface="Canva Sans"/>
              </a:rPr>
              <a:t>Continuous Learning</a:t>
            </a:r>
          </a:p>
          <a:p>
            <a:pPr algn="ctr" marL="591172" indent="-295586" lvl="1">
              <a:lnSpc>
                <a:spcPts val="3477"/>
              </a:lnSpc>
              <a:spcBef>
                <a:spcPct val="0"/>
              </a:spcBef>
              <a:buFont typeface="Arial"/>
              <a:buChar char="•"/>
            </a:pPr>
            <a:r>
              <a:rPr lang="en-US" sz="2738">
                <a:solidFill>
                  <a:srgbClr val="FFFFFF"/>
                </a:solidFill>
                <a:latin typeface="Canva Sans"/>
                <a:ea typeface="Canva Sans"/>
                <a:cs typeface="Canva Sans"/>
                <a:sym typeface="Canva Sans"/>
              </a:rPr>
              <a:t>Latest AI/ML Advances</a:t>
            </a:r>
          </a:p>
          <a:p>
            <a:pPr algn="ctr">
              <a:lnSpc>
                <a:spcPts val="347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36217" y="1392968"/>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631481" y="8597471"/>
            <a:ext cx="924223" cy="397435"/>
            <a:chOff x="0" y="0"/>
            <a:chExt cx="1347239" cy="579341"/>
          </a:xfrm>
        </p:grpSpPr>
        <p:sp>
          <p:nvSpPr>
            <p:cNvPr name="Freeform 5" id="5"/>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6" id="6"/>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2132" t="0" r="-2132" b="-4264"/>
            </a:stretch>
          </a:blipFill>
        </p:spPr>
      </p:sp>
      <p:sp>
        <p:nvSpPr>
          <p:cNvPr name="TextBox 8" id="8"/>
          <p:cNvSpPr txBox="true"/>
          <p:nvPr/>
        </p:nvSpPr>
        <p:spPr>
          <a:xfrm rot="0">
            <a:off x="1589366" y="206224"/>
            <a:ext cx="1284760" cy="264160"/>
          </a:xfrm>
          <a:prstGeom prst="rect">
            <a:avLst/>
          </a:prstGeom>
        </p:spPr>
        <p:txBody>
          <a:bodyPr anchor="t" rtlCol="false" tIns="0" lIns="0" bIns="0" rIns="0">
            <a:spAutoFit/>
          </a:bodyPr>
          <a:lstStyle/>
          <a:p>
            <a:pPr algn="l">
              <a:lnSpc>
                <a:spcPts val="2239"/>
              </a:lnSpc>
              <a:spcBef>
                <a:spcPct val="0"/>
              </a:spcBef>
            </a:pPr>
            <a:r>
              <a:rPr lang="en-US" sz="1599">
                <a:solidFill>
                  <a:srgbClr val="0B081D"/>
                </a:solidFill>
                <a:latin typeface="Open Sans"/>
                <a:ea typeface="Open Sans"/>
                <a:cs typeface="Open Sans"/>
                <a:sym typeface="Open Sans"/>
              </a:rPr>
              <a:t>TECH TITANS</a:t>
            </a:r>
          </a:p>
        </p:txBody>
      </p:sp>
      <p:sp>
        <p:nvSpPr>
          <p:cNvPr name="TextBox 9" id="9"/>
          <p:cNvSpPr txBox="true"/>
          <p:nvPr/>
        </p:nvSpPr>
        <p:spPr>
          <a:xfrm rot="0">
            <a:off x="1009579" y="1890306"/>
            <a:ext cx="5887504" cy="1068893"/>
          </a:xfrm>
          <a:prstGeom prst="rect">
            <a:avLst/>
          </a:prstGeom>
        </p:spPr>
        <p:txBody>
          <a:bodyPr anchor="t" rtlCol="false" tIns="0" lIns="0" bIns="0" rIns="0">
            <a:spAutoFit/>
          </a:bodyPr>
          <a:lstStyle/>
          <a:p>
            <a:pPr algn="l">
              <a:lnSpc>
                <a:spcPts val="8809"/>
              </a:lnSpc>
              <a:spcBef>
                <a:spcPct val="0"/>
              </a:spcBef>
            </a:pPr>
            <a:r>
              <a:rPr lang="en-US" sz="6292">
                <a:solidFill>
                  <a:srgbClr val="0B081D"/>
                </a:solidFill>
                <a:latin typeface="TT Octosquares Compressed"/>
                <a:ea typeface="TT Octosquares Compressed"/>
                <a:cs typeface="TT Octosquares Compressed"/>
                <a:sym typeface="TT Octosquares Compressed"/>
              </a:rPr>
              <a:t>MODEL ARCHITECTURE</a:t>
            </a:r>
          </a:p>
        </p:txBody>
      </p:sp>
      <p:sp>
        <p:nvSpPr>
          <p:cNvPr name="TextBox 10" id="10"/>
          <p:cNvSpPr txBox="true"/>
          <p:nvPr/>
        </p:nvSpPr>
        <p:spPr>
          <a:xfrm rot="0">
            <a:off x="10759162" y="498493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name="TextBox 11" id="11"/>
          <p:cNvSpPr txBox="true"/>
          <p:nvPr/>
        </p:nvSpPr>
        <p:spPr>
          <a:xfrm rot="0">
            <a:off x="10759162" y="6979825"/>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sp>
        <p:nvSpPr>
          <p:cNvPr name="Freeform 12" id="12"/>
          <p:cNvSpPr/>
          <p:nvPr/>
        </p:nvSpPr>
        <p:spPr>
          <a:xfrm flipH="false" flipV="false" rot="0">
            <a:off x="1083069" y="175452"/>
            <a:ext cx="253149" cy="354280"/>
          </a:xfrm>
          <a:custGeom>
            <a:avLst/>
            <a:gdLst/>
            <a:ahLst/>
            <a:cxnLst/>
            <a:rect r="r" b="b" t="t" l="l"/>
            <a:pathLst>
              <a:path h="354280" w="253149">
                <a:moveTo>
                  <a:pt x="0" y="0"/>
                </a:moveTo>
                <a:lnTo>
                  <a:pt x="253148" y="0"/>
                </a:lnTo>
                <a:lnTo>
                  <a:pt x="253148" y="354279"/>
                </a:lnTo>
                <a:lnTo>
                  <a:pt x="0" y="354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2972" y="439904"/>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62710" y="1028700"/>
            <a:ext cx="8229600" cy="8574692"/>
            <a:chOff x="0" y="0"/>
            <a:chExt cx="10972800" cy="11432923"/>
          </a:xfrm>
        </p:grpSpPr>
        <p:grpSp>
          <p:nvGrpSpPr>
            <p:cNvPr name="Group 5" id="5"/>
            <p:cNvGrpSpPr/>
            <p:nvPr/>
          </p:nvGrpSpPr>
          <p:grpSpPr>
            <a:xfrm rot="0">
              <a:off x="477367" y="5165507"/>
              <a:ext cx="6267416" cy="62674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7" id="7"/>
            <p:cNvGrpSpPr/>
            <p:nvPr/>
          </p:nvGrpSpPr>
          <p:grpSpPr>
            <a:xfrm rot="0">
              <a:off x="0" y="0"/>
              <a:ext cx="10972800" cy="1097280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5"/>
                <a:stretch>
                  <a:fillRect l="0" t="0" r="0" b="0"/>
                </a:stretch>
              </a:blipFill>
            </p:spPr>
          </p:sp>
        </p:grpSp>
      </p:grpSp>
      <p:grpSp>
        <p:nvGrpSpPr>
          <p:cNvPr name="Group 9" id="9"/>
          <p:cNvGrpSpPr/>
          <p:nvPr/>
        </p:nvGrpSpPr>
        <p:grpSpPr>
          <a:xfrm rot="-5400000">
            <a:off x="17631481" y="8597471"/>
            <a:ext cx="924223" cy="397435"/>
            <a:chOff x="0" y="0"/>
            <a:chExt cx="1347239" cy="579341"/>
          </a:xfrm>
        </p:grpSpPr>
        <p:sp>
          <p:nvSpPr>
            <p:cNvPr name="Freeform 10" id="10"/>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1" id="11"/>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24824" y="1461245"/>
            <a:ext cx="1285600" cy="556335"/>
            <a:chOff x="0" y="0"/>
            <a:chExt cx="1714133" cy="741780"/>
          </a:xfrm>
        </p:grpSpPr>
        <p:sp>
          <p:nvSpPr>
            <p:cNvPr name="Freeform 13" id="13"/>
            <p:cNvSpPr/>
            <p:nvPr/>
          </p:nvSpPr>
          <p:spPr>
            <a:xfrm flipH="false" flipV="false" rot="0">
              <a:off x="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20160"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40321" y="0"/>
              <a:ext cx="473812" cy="741780"/>
            </a:xfrm>
            <a:custGeom>
              <a:avLst/>
              <a:gdLst/>
              <a:ahLst/>
              <a:cxnLst/>
              <a:rect r="r" b="b" t="t" l="l"/>
              <a:pathLst>
                <a:path h="741780" w="473812">
                  <a:moveTo>
                    <a:pt x="0" y="0"/>
                  </a:moveTo>
                  <a:lnTo>
                    <a:pt x="473812" y="0"/>
                  </a:lnTo>
                  <a:lnTo>
                    <a:pt x="473812" y="741780"/>
                  </a:lnTo>
                  <a:lnTo>
                    <a:pt x="0" y="741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6" id="16"/>
          <p:cNvSpPr txBox="true"/>
          <p:nvPr/>
        </p:nvSpPr>
        <p:spPr>
          <a:xfrm rot="0">
            <a:off x="1039108" y="508149"/>
            <a:ext cx="1284760" cy="257175"/>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TECH TITANS</a:t>
            </a:r>
          </a:p>
        </p:txBody>
      </p:sp>
      <p:sp>
        <p:nvSpPr>
          <p:cNvPr name="TextBox 17" id="17"/>
          <p:cNvSpPr txBox="true"/>
          <p:nvPr/>
        </p:nvSpPr>
        <p:spPr>
          <a:xfrm rot="0">
            <a:off x="2449299" y="1052201"/>
            <a:ext cx="4706244" cy="1220163"/>
          </a:xfrm>
          <a:prstGeom prst="rect">
            <a:avLst/>
          </a:prstGeom>
        </p:spPr>
        <p:txBody>
          <a:bodyPr anchor="t" rtlCol="false" tIns="0" lIns="0" bIns="0" rIns="0">
            <a:spAutoFit/>
          </a:bodyPr>
          <a:lstStyle/>
          <a:p>
            <a:pPr algn="l">
              <a:lnSpc>
                <a:spcPts val="10017"/>
              </a:lnSpc>
              <a:spcBef>
                <a:spcPct val="0"/>
              </a:spcBef>
            </a:pPr>
            <a:r>
              <a:rPr lang="en-US" sz="7155">
                <a:solidFill>
                  <a:srgbClr val="FFFFFF"/>
                </a:solidFill>
                <a:latin typeface="TT Octosquares Compressed"/>
                <a:ea typeface="TT Octosquares Compressed"/>
                <a:cs typeface="TT Octosquares Compressed"/>
                <a:sym typeface="TT Octosquares Compressed"/>
              </a:rPr>
              <a:t>OUR MISSION</a:t>
            </a:r>
          </a:p>
        </p:txBody>
      </p:sp>
      <p:sp>
        <p:nvSpPr>
          <p:cNvPr name="TextBox 18" id="18"/>
          <p:cNvSpPr txBox="true"/>
          <p:nvPr/>
        </p:nvSpPr>
        <p:spPr>
          <a:xfrm rot="0">
            <a:off x="2201244" y="481554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name="TextBox 19" id="19"/>
          <p:cNvSpPr txBox="true"/>
          <p:nvPr/>
        </p:nvSpPr>
        <p:spPr>
          <a:xfrm rot="0">
            <a:off x="2201244" y="6236240"/>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sp>
        <p:nvSpPr>
          <p:cNvPr name="TextBox 20" id="20"/>
          <p:cNvSpPr txBox="true"/>
          <p:nvPr/>
        </p:nvSpPr>
        <p:spPr>
          <a:xfrm rot="0">
            <a:off x="2201244" y="7656941"/>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name="TextBox 21" id="21"/>
          <p:cNvSpPr txBox="true"/>
          <p:nvPr/>
        </p:nvSpPr>
        <p:spPr>
          <a:xfrm rot="0">
            <a:off x="0" y="3222935"/>
            <a:ext cx="9816403" cy="4462581"/>
          </a:xfrm>
          <a:prstGeom prst="rect">
            <a:avLst/>
          </a:prstGeom>
        </p:spPr>
        <p:txBody>
          <a:bodyPr anchor="t" rtlCol="false" tIns="0" lIns="0" bIns="0" rIns="0">
            <a:spAutoFit/>
          </a:bodyPr>
          <a:lstStyle/>
          <a:p>
            <a:pPr algn="ctr">
              <a:lnSpc>
                <a:spcPts val="3987"/>
              </a:lnSpc>
              <a:spcBef>
                <a:spcPct val="0"/>
              </a:spcBef>
            </a:pPr>
            <a:r>
              <a:rPr lang="en-US" sz="3139">
                <a:solidFill>
                  <a:srgbClr val="FFFFFF"/>
                </a:solidFill>
                <a:latin typeface="Canva Sans"/>
                <a:ea typeface="Canva Sans"/>
                <a:cs typeface="Canva Sans"/>
                <a:sym typeface="Canva Sans"/>
              </a:rPr>
              <a:t>our mission is to authenticate face-swap deep fake videos and generate detailed reports on abnormalities, including the mathematical techniques used in their creation. This involves employing methods such as frequency analysis, error level analysis (ELA), image metadata analysis, adversarial training, spectral analysis, biometric analysis, and ensemble methods to detect and understand image manipulations and deep fakes.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83924"/>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7312" y="269918"/>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8552" y="638505"/>
            <a:ext cx="15610897" cy="9732419"/>
          </a:xfrm>
          <a:custGeom>
            <a:avLst/>
            <a:gdLst/>
            <a:ahLst/>
            <a:cxnLst/>
            <a:rect r="r" b="b" t="t" l="l"/>
            <a:pathLst>
              <a:path h="9732419" w="15610897">
                <a:moveTo>
                  <a:pt x="0" y="0"/>
                </a:moveTo>
                <a:lnTo>
                  <a:pt x="15610896" y="0"/>
                </a:lnTo>
                <a:lnTo>
                  <a:pt x="15610896" y="9732419"/>
                </a:lnTo>
                <a:lnTo>
                  <a:pt x="0" y="9732419"/>
                </a:lnTo>
                <a:lnTo>
                  <a:pt x="0" y="0"/>
                </a:lnTo>
                <a:close/>
              </a:path>
            </a:pathLst>
          </a:custGeom>
          <a:blipFill>
            <a:blip r:embed="rId5"/>
            <a:stretch>
              <a:fillRect l="0" t="0" r="0" b="0"/>
            </a:stretch>
          </a:blipFill>
        </p:spPr>
      </p:sp>
      <p:sp>
        <p:nvSpPr>
          <p:cNvPr name="TextBox 5" id="5"/>
          <p:cNvSpPr txBox="true"/>
          <p:nvPr/>
        </p:nvSpPr>
        <p:spPr>
          <a:xfrm rot="0">
            <a:off x="874096" y="260393"/>
            <a:ext cx="2004298" cy="378112"/>
          </a:xfrm>
          <a:prstGeom prst="rect">
            <a:avLst/>
          </a:prstGeom>
        </p:spPr>
        <p:txBody>
          <a:bodyPr anchor="t" rtlCol="false" tIns="0" lIns="0" bIns="0" rIns="0">
            <a:spAutoFit/>
          </a:bodyPr>
          <a:lstStyle/>
          <a:p>
            <a:pPr algn="ctr">
              <a:lnSpc>
                <a:spcPts val="3134"/>
              </a:lnSpc>
              <a:spcBef>
                <a:spcPct val="0"/>
              </a:spcBef>
            </a:pPr>
            <a:r>
              <a:rPr lang="en-US" sz="2467">
                <a:solidFill>
                  <a:srgbClr val="FFFFFF"/>
                </a:solidFill>
                <a:latin typeface="Canva Sans"/>
                <a:ea typeface="Canva Sans"/>
                <a:cs typeface="Canva Sans"/>
                <a:sym typeface="Canva Sans"/>
              </a:rPr>
              <a:t>TECH TITANS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081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7312" y="269918"/>
            <a:ext cx="253149" cy="354280"/>
          </a:xfrm>
          <a:custGeom>
            <a:avLst/>
            <a:gdLst/>
            <a:ahLst/>
            <a:cxnLst/>
            <a:rect r="r" b="b" t="t" l="l"/>
            <a:pathLst>
              <a:path h="354280" w="253149">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415" y="1028700"/>
            <a:ext cx="8769341" cy="6356958"/>
          </a:xfrm>
          <a:custGeom>
            <a:avLst/>
            <a:gdLst/>
            <a:ahLst/>
            <a:cxnLst/>
            <a:rect r="r" b="b" t="t" l="l"/>
            <a:pathLst>
              <a:path h="6356958" w="8769341">
                <a:moveTo>
                  <a:pt x="0" y="0"/>
                </a:moveTo>
                <a:lnTo>
                  <a:pt x="8769340" y="0"/>
                </a:lnTo>
                <a:lnTo>
                  <a:pt x="8769340" y="6356958"/>
                </a:lnTo>
                <a:lnTo>
                  <a:pt x="0" y="6356958"/>
                </a:lnTo>
                <a:lnTo>
                  <a:pt x="0" y="0"/>
                </a:lnTo>
                <a:close/>
              </a:path>
            </a:pathLst>
          </a:custGeom>
          <a:blipFill>
            <a:blip r:embed="rId5"/>
            <a:stretch>
              <a:fillRect l="0" t="0" r="-15985" b="0"/>
            </a:stretch>
          </a:blipFill>
        </p:spPr>
      </p:sp>
      <p:sp>
        <p:nvSpPr>
          <p:cNvPr name="Freeform 5" id="5"/>
          <p:cNvSpPr/>
          <p:nvPr/>
        </p:nvSpPr>
        <p:spPr>
          <a:xfrm flipH="false" flipV="false" rot="0">
            <a:off x="9338094" y="1104181"/>
            <a:ext cx="8704643" cy="6205996"/>
          </a:xfrm>
          <a:custGeom>
            <a:avLst/>
            <a:gdLst/>
            <a:ahLst/>
            <a:cxnLst/>
            <a:rect r="r" b="b" t="t" l="l"/>
            <a:pathLst>
              <a:path h="6205996" w="8704643">
                <a:moveTo>
                  <a:pt x="0" y="0"/>
                </a:moveTo>
                <a:lnTo>
                  <a:pt x="8704643" y="0"/>
                </a:lnTo>
                <a:lnTo>
                  <a:pt x="8704643" y="6205996"/>
                </a:lnTo>
                <a:lnTo>
                  <a:pt x="0" y="6205996"/>
                </a:lnTo>
                <a:lnTo>
                  <a:pt x="0" y="0"/>
                </a:lnTo>
                <a:close/>
              </a:path>
            </a:pathLst>
          </a:custGeom>
          <a:blipFill>
            <a:blip r:embed="rId6"/>
            <a:stretch>
              <a:fillRect l="-16847" t="0" r="0" b="-2432"/>
            </a:stretch>
          </a:blipFill>
        </p:spPr>
      </p:sp>
      <p:sp>
        <p:nvSpPr>
          <p:cNvPr name="TextBox 6" id="6"/>
          <p:cNvSpPr txBox="true"/>
          <p:nvPr/>
        </p:nvSpPr>
        <p:spPr>
          <a:xfrm rot="0">
            <a:off x="874096" y="260393"/>
            <a:ext cx="2004298" cy="378112"/>
          </a:xfrm>
          <a:prstGeom prst="rect">
            <a:avLst/>
          </a:prstGeom>
        </p:spPr>
        <p:txBody>
          <a:bodyPr anchor="t" rtlCol="false" tIns="0" lIns="0" bIns="0" rIns="0">
            <a:spAutoFit/>
          </a:bodyPr>
          <a:lstStyle/>
          <a:p>
            <a:pPr algn="ctr">
              <a:lnSpc>
                <a:spcPts val="3134"/>
              </a:lnSpc>
              <a:spcBef>
                <a:spcPct val="0"/>
              </a:spcBef>
            </a:pPr>
            <a:r>
              <a:rPr lang="en-US" sz="2467">
                <a:solidFill>
                  <a:srgbClr val="FFFFFF"/>
                </a:solidFill>
                <a:latin typeface="Canva Sans"/>
                <a:ea typeface="Canva Sans"/>
                <a:cs typeface="Canva Sans"/>
                <a:sym typeface="Canva Sans"/>
              </a:rPr>
              <a:t>TECH TITANS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DAGPTHh9izY</dc:identifier>
  <dcterms:modified xsi:type="dcterms:W3CDTF">2011-08-01T06:04:30Z</dcterms:modified>
  <cp:revision>1</cp:revision>
  <dc:title>FACE DETECTION</dc:title>
</cp:coreProperties>
</file>